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7" r:id="rId1"/>
  </p:sldMasterIdLst>
  <p:notesMasterIdLst>
    <p:notesMasterId r:id="rId11"/>
  </p:notesMasterIdLst>
  <p:handoutMasterIdLst>
    <p:handoutMasterId r:id="rId12"/>
  </p:handoutMasterIdLst>
  <p:sldIdLst>
    <p:sldId id="256" r:id="rId2"/>
    <p:sldId id="259" r:id="rId3"/>
    <p:sldId id="258" r:id="rId4"/>
    <p:sldId id="276" r:id="rId5"/>
    <p:sldId id="262" r:id="rId6"/>
    <p:sldId id="277" r:id="rId7"/>
    <p:sldId id="278" r:id="rId8"/>
    <p:sldId id="275" r:id="rId9"/>
    <p:sldId id="279" r:id="rId10"/>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AA0BB489-3891-4AA4-9213-A941BF09FC6A}">
          <p14:sldIdLst>
            <p14:sldId id="256"/>
            <p14:sldId id="259"/>
          </p14:sldIdLst>
        </p14:section>
        <p14:section name="未命名的章節" id="{97354803-E6D6-49BA-89FB-24F4A4F1FEFA}">
          <p14:sldIdLst>
            <p14:sldId id="258"/>
            <p14:sldId id="276"/>
            <p14:sldId id="262"/>
            <p14:sldId id="277"/>
            <p14:sldId id="278"/>
            <p14:sldId id="275"/>
            <p14:sldId id="27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40" autoAdjust="0"/>
    <p:restoredTop sz="94660"/>
  </p:normalViewPr>
  <p:slideViewPr>
    <p:cSldViewPr snapToGrid="0">
      <p:cViewPr varScale="1">
        <p:scale>
          <a:sx n="78" d="100"/>
          <a:sy n="78"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BAF0AE-8633-43FC-9901-ED40B85617CF}"/>
              </a:ext>
            </a:extLst>
          </p:cNvPr>
          <p:cNvSpPr>
            <a:spLocks noGrp="1"/>
          </p:cNvSpPr>
          <p:nvPr>
            <p:ph type="hdr" sz="quarter"/>
          </p:nvPr>
        </p:nvSpPr>
        <p:spPr>
          <a:xfrm>
            <a:off x="1" y="0"/>
            <a:ext cx="3078427" cy="513508"/>
          </a:xfrm>
          <a:prstGeom prst="rect">
            <a:avLst/>
          </a:prstGeom>
        </p:spPr>
        <p:txBody>
          <a:bodyPr vert="horz" lIns="99065" tIns="49532" rIns="99065" bIns="49532" rtlCol="0"/>
          <a:lstStyle>
            <a:lvl1pPr algn="l">
              <a:defRPr sz="1300"/>
            </a:lvl1pPr>
          </a:lstStyle>
          <a:p>
            <a:endParaRPr lang="pt-PT"/>
          </a:p>
        </p:txBody>
      </p:sp>
      <p:sp>
        <p:nvSpPr>
          <p:cNvPr id="3" name="Date Placeholder 2">
            <a:extLst>
              <a:ext uri="{FF2B5EF4-FFF2-40B4-BE49-F238E27FC236}">
                <a16:creationId xmlns:a16="http://schemas.microsoft.com/office/drawing/2014/main" id="{CDF93F26-7587-4AD1-AA5F-8C265AA2B4F9}"/>
              </a:ext>
            </a:extLst>
          </p:cNvPr>
          <p:cNvSpPr>
            <a:spLocks noGrp="1"/>
          </p:cNvSpPr>
          <p:nvPr>
            <p:ph type="dt" sz="quarter" idx="1"/>
          </p:nvPr>
        </p:nvSpPr>
        <p:spPr>
          <a:xfrm>
            <a:off x="4023993" y="0"/>
            <a:ext cx="3078427" cy="513508"/>
          </a:xfrm>
          <a:prstGeom prst="rect">
            <a:avLst/>
          </a:prstGeom>
        </p:spPr>
        <p:txBody>
          <a:bodyPr vert="horz" lIns="99065" tIns="49532" rIns="99065" bIns="49532" rtlCol="0"/>
          <a:lstStyle>
            <a:lvl1pPr algn="r">
              <a:defRPr sz="1300"/>
            </a:lvl1pPr>
          </a:lstStyle>
          <a:p>
            <a:fld id="{45211E7F-5D1B-4710-AE01-890F91559982}" type="datetimeFigureOut">
              <a:rPr lang="pt-PT" smtClean="0"/>
              <a:t>31/07/2020</a:t>
            </a:fld>
            <a:endParaRPr lang="pt-PT"/>
          </a:p>
        </p:txBody>
      </p:sp>
      <p:sp>
        <p:nvSpPr>
          <p:cNvPr id="4" name="Footer Placeholder 3">
            <a:extLst>
              <a:ext uri="{FF2B5EF4-FFF2-40B4-BE49-F238E27FC236}">
                <a16:creationId xmlns:a16="http://schemas.microsoft.com/office/drawing/2014/main" id="{7BCE82AC-4171-4515-8BD7-4E3D846ABD4A}"/>
              </a:ext>
            </a:extLst>
          </p:cNvPr>
          <p:cNvSpPr>
            <a:spLocks noGrp="1"/>
          </p:cNvSpPr>
          <p:nvPr>
            <p:ph type="ftr" sz="quarter" idx="2"/>
          </p:nvPr>
        </p:nvSpPr>
        <p:spPr>
          <a:xfrm>
            <a:off x="1" y="9721108"/>
            <a:ext cx="3078427" cy="513507"/>
          </a:xfrm>
          <a:prstGeom prst="rect">
            <a:avLst/>
          </a:prstGeom>
        </p:spPr>
        <p:txBody>
          <a:bodyPr vert="horz" lIns="99065" tIns="49532" rIns="99065" bIns="49532" rtlCol="0" anchor="b"/>
          <a:lstStyle>
            <a:lvl1pPr algn="l">
              <a:defRPr sz="1300"/>
            </a:lvl1pPr>
          </a:lstStyle>
          <a:p>
            <a:endParaRPr lang="pt-PT"/>
          </a:p>
        </p:txBody>
      </p:sp>
      <p:sp>
        <p:nvSpPr>
          <p:cNvPr id="5" name="Slide Number Placeholder 4">
            <a:extLst>
              <a:ext uri="{FF2B5EF4-FFF2-40B4-BE49-F238E27FC236}">
                <a16:creationId xmlns:a16="http://schemas.microsoft.com/office/drawing/2014/main" id="{ED8C48A8-1FB0-4427-AEEE-254CBE81893E}"/>
              </a:ext>
            </a:extLst>
          </p:cNvPr>
          <p:cNvSpPr>
            <a:spLocks noGrp="1"/>
          </p:cNvSpPr>
          <p:nvPr>
            <p:ph type="sldNum" sz="quarter" idx="3"/>
          </p:nvPr>
        </p:nvSpPr>
        <p:spPr>
          <a:xfrm>
            <a:off x="4023993" y="9721108"/>
            <a:ext cx="3078427" cy="513507"/>
          </a:xfrm>
          <a:prstGeom prst="rect">
            <a:avLst/>
          </a:prstGeom>
        </p:spPr>
        <p:txBody>
          <a:bodyPr vert="horz" lIns="99065" tIns="49532" rIns="99065" bIns="49532" rtlCol="0" anchor="b"/>
          <a:lstStyle>
            <a:lvl1pPr algn="r">
              <a:defRPr sz="1300"/>
            </a:lvl1pPr>
          </a:lstStyle>
          <a:p>
            <a:fld id="{EA29F8D7-34DB-4AC6-815A-61993EA55470}" type="slidenum">
              <a:rPr lang="pt-PT" smtClean="0"/>
              <a:t>‹#›</a:t>
            </a:fld>
            <a:endParaRPr lang="pt-PT"/>
          </a:p>
        </p:txBody>
      </p:sp>
    </p:spTree>
    <p:extLst>
      <p:ext uri="{BB962C8B-B14F-4D97-AF65-F5344CB8AC3E}">
        <p14:creationId xmlns:p14="http://schemas.microsoft.com/office/powerpoint/2010/main" val="23850646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427" cy="513508"/>
          </a:xfrm>
          <a:prstGeom prst="rect">
            <a:avLst/>
          </a:prstGeom>
        </p:spPr>
        <p:txBody>
          <a:bodyPr vert="horz" lIns="99065" tIns="49532" rIns="99065" bIns="49532" rtlCol="0"/>
          <a:lstStyle>
            <a:lvl1pPr algn="l">
              <a:defRPr sz="1300"/>
            </a:lvl1pPr>
          </a:lstStyle>
          <a:p>
            <a:endParaRPr lang="pt-PT"/>
          </a:p>
        </p:txBody>
      </p:sp>
      <p:sp>
        <p:nvSpPr>
          <p:cNvPr id="3" name="Date Placeholder 2"/>
          <p:cNvSpPr>
            <a:spLocks noGrp="1"/>
          </p:cNvSpPr>
          <p:nvPr>
            <p:ph type="dt" idx="1"/>
          </p:nvPr>
        </p:nvSpPr>
        <p:spPr>
          <a:xfrm>
            <a:off x="4023993" y="0"/>
            <a:ext cx="3078427" cy="513508"/>
          </a:xfrm>
          <a:prstGeom prst="rect">
            <a:avLst/>
          </a:prstGeom>
        </p:spPr>
        <p:txBody>
          <a:bodyPr vert="horz" lIns="99065" tIns="49532" rIns="99065" bIns="49532" rtlCol="0"/>
          <a:lstStyle>
            <a:lvl1pPr algn="r">
              <a:defRPr sz="1300"/>
            </a:lvl1pPr>
          </a:lstStyle>
          <a:p>
            <a:fld id="{7944EE60-460E-422A-991D-573C3EA01052}" type="datetimeFigureOut">
              <a:rPr lang="pt-PT" smtClean="0"/>
              <a:t>31/07/2020</a:t>
            </a:fld>
            <a:endParaRPr lang="pt-PT"/>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65" tIns="49532" rIns="99065" bIns="49532" rtlCol="0" anchor="ctr"/>
          <a:lstStyle/>
          <a:p>
            <a:endParaRPr lang="pt-PT"/>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65" tIns="49532" rIns="99065" bIns="495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6" name="Footer Placeholder 5"/>
          <p:cNvSpPr>
            <a:spLocks noGrp="1"/>
          </p:cNvSpPr>
          <p:nvPr>
            <p:ph type="ftr" sz="quarter" idx="4"/>
          </p:nvPr>
        </p:nvSpPr>
        <p:spPr>
          <a:xfrm>
            <a:off x="1" y="9721108"/>
            <a:ext cx="3078427" cy="513507"/>
          </a:xfrm>
          <a:prstGeom prst="rect">
            <a:avLst/>
          </a:prstGeom>
        </p:spPr>
        <p:txBody>
          <a:bodyPr vert="horz" lIns="99065" tIns="49532" rIns="99065" bIns="49532" rtlCol="0" anchor="b"/>
          <a:lstStyle>
            <a:lvl1pPr algn="l">
              <a:defRPr sz="1300"/>
            </a:lvl1pPr>
          </a:lstStyle>
          <a:p>
            <a:endParaRPr lang="pt-PT"/>
          </a:p>
        </p:txBody>
      </p:sp>
      <p:sp>
        <p:nvSpPr>
          <p:cNvPr id="7" name="Slide Number Placeholder 6"/>
          <p:cNvSpPr>
            <a:spLocks noGrp="1"/>
          </p:cNvSpPr>
          <p:nvPr>
            <p:ph type="sldNum" sz="quarter" idx="5"/>
          </p:nvPr>
        </p:nvSpPr>
        <p:spPr>
          <a:xfrm>
            <a:off x="4023993" y="9721108"/>
            <a:ext cx="3078427" cy="513507"/>
          </a:xfrm>
          <a:prstGeom prst="rect">
            <a:avLst/>
          </a:prstGeom>
        </p:spPr>
        <p:txBody>
          <a:bodyPr vert="horz" lIns="99065" tIns="49532" rIns="99065" bIns="49532" rtlCol="0" anchor="b"/>
          <a:lstStyle>
            <a:lvl1pPr algn="r">
              <a:defRPr sz="1300"/>
            </a:lvl1pPr>
          </a:lstStyle>
          <a:p>
            <a:fld id="{64AAC27B-8767-4265-8783-F2C5400B2899}" type="slidenum">
              <a:rPr lang="pt-PT" smtClean="0"/>
              <a:t>‹#›</a:t>
            </a:fld>
            <a:endParaRPr lang="pt-PT"/>
          </a:p>
        </p:txBody>
      </p:sp>
    </p:spTree>
    <p:extLst>
      <p:ext uri="{BB962C8B-B14F-4D97-AF65-F5344CB8AC3E}">
        <p14:creationId xmlns:p14="http://schemas.microsoft.com/office/powerpoint/2010/main" val="21348977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HK" sz="1300" dirty="0" err="1">
                <a:latin typeface="微軟正黑體" panose="020B0604030504040204" pitchFamily="34" charset="-120"/>
              </a:rPr>
              <a:t>探討資訊科技的應用和其影響</a:t>
            </a:r>
            <a:endParaRPr lang="zh-HK" altLang="en-US" dirty="0"/>
          </a:p>
        </p:txBody>
      </p:sp>
      <p:sp>
        <p:nvSpPr>
          <p:cNvPr id="4" name="投影片編號版面配置區 3"/>
          <p:cNvSpPr>
            <a:spLocks noGrp="1"/>
          </p:cNvSpPr>
          <p:nvPr>
            <p:ph type="sldNum" sz="quarter" idx="5"/>
          </p:nvPr>
        </p:nvSpPr>
        <p:spPr/>
        <p:txBody>
          <a:bodyPr/>
          <a:lstStyle/>
          <a:p>
            <a:fld id="{64AAC27B-8767-4265-8783-F2C5400B2899}" type="slidenum">
              <a:rPr lang="pt-PT" smtClean="0"/>
              <a:t>1</a:t>
            </a:fld>
            <a:endParaRPr lang="pt-PT"/>
          </a:p>
        </p:txBody>
      </p:sp>
    </p:spTree>
    <p:extLst>
      <p:ext uri="{BB962C8B-B14F-4D97-AF65-F5344CB8AC3E}">
        <p14:creationId xmlns:p14="http://schemas.microsoft.com/office/powerpoint/2010/main" val="2254892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64AAC27B-8767-4265-8783-F2C5400B2899}" type="slidenum">
              <a:rPr lang="pt-PT" smtClean="0"/>
              <a:t>7</a:t>
            </a:fld>
            <a:endParaRPr lang="pt-PT"/>
          </a:p>
        </p:txBody>
      </p:sp>
    </p:spTree>
    <p:extLst>
      <p:ext uri="{BB962C8B-B14F-4D97-AF65-F5344CB8AC3E}">
        <p14:creationId xmlns:p14="http://schemas.microsoft.com/office/powerpoint/2010/main" val="3236215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D9C28A79-3954-463B-A98E-2563756C2081}" type="datetime1">
              <a:rPr lang="pt-PT" altLang="zh-TW" smtClean="0"/>
              <a:t>31/07/2020</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8FAA5EE-D2FC-409A-BF74-DD67F0A6F1CD}" type="slidenum">
              <a:rPr lang="pt-PT" smtClean="0"/>
              <a:t>‹#›</a:t>
            </a:fld>
            <a:endParaRPr lang="pt-P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56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8BF9FA01-4E72-4AC5-B05E-ED0DBAECEB1D}" type="datetime1">
              <a:rPr lang="pt-PT" altLang="zh-TW" smtClean="0"/>
              <a:t>31/07/2020</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8FAA5EE-D2FC-409A-BF74-DD67F0A6F1CD}" type="slidenum">
              <a:rPr lang="pt-PT" smtClean="0"/>
              <a:t>‹#›</a:t>
            </a:fld>
            <a:endParaRPr lang="pt-PT"/>
          </a:p>
        </p:txBody>
      </p:sp>
    </p:spTree>
    <p:extLst>
      <p:ext uri="{BB962C8B-B14F-4D97-AF65-F5344CB8AC3E}">
        <p14:creationId xmlns:p14="http://schemas.microsoft.com/office/powerpoint/2010/main" val="3630942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644E9A6E-ADF8-4A73-BABA-C2685006F0E4}" type="datetime1">
              <a:rPr lang="pt-PT" altLang="zh-TW" smtClean="0"/>
              <a:t>31/07/2020</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8FAA5EE-D2FC-409A-BF74-DD67F0A6F1CD}" type="slidenum">
              <a:rPr lang="pt-PT" smtClean="0"/>
              <a:t>‹#›</a:t>
            </a:fld>
            <a:endParaRPr lang="pt-PT"/>
          </a:p>
        </p:txBody>
      </p:sp>
    </p:spTree>
    <p:extLst>
      <p:ext uri="{BB962C8B-B14F-4D97-AF65-F5344CB8AC3E}">
        <p14:creationId xmlns:p14="http://schemas.microsoft.com/office/powerpoint/2010/main" val="1119652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BF3D0F7A-960A-4500-86A5-71DDBF9AF198}" type="datetime1">
              <a:rPr lang="pt-PT" altLang="zh-TW" smtClean="0"/>
              <a:t>31/07/2020</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8FAA5EE-D2FC-409A-BF74-DD67F0A6F1CD}" type="slidenum">
              <a:rPr lang="pt-PT" smtClean="0"/>
              <a:t>‹#›</a:t>
            </a:fld>
            <a:endParaRPr lang="pt-PT"/>
          </a:p>
        </p:txBody>
      </p:sp>
    </p:spTree>
    <p:extLst>
      <p:ext uri="{BB962C8B-B14F-4D97-AF65-F5344CB8AC3E}">
        <p14:creationId xmlns:p14="http://schemas.microsoft.com/office/powerpoint/2010/main" val="90087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AC3D1CCE-CF4B-4FB5-A638-4755F862C6F8}" type="datetime1">
              <a:rPr lang="pt-PT" altLang="zh-TW" smtClean="0"/>
              <a:t>31/07/2020</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8FAA5EE-D2FC-409A-BF74-DD67F0A6F1CD}" type="slidenum">
              <a:rPr lang="pt-PT" smtClean="0"/>
              <a:t>‹#›</a:t>
            </a:fld>
            <a:endParaRPr lang="pt-P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7049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8E9CD606-1F32-458A-8418-58728FD31713}" type="datetime1">
              <a:rPr lang="pt-PT" altLang="zh-TW" smtClean="0"/>
              <a:t>31/07/2020</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18FAA5EE-D2FC-409A-BF74-DD67F0A6F1CD}" type="slidenum">
              <a:rPr lang="pt-PT" smtClean="0"/>
              <a:t>‹#›</a:t>
            </a:fld>
            <a:endParaRPr lang="pt-PT"/>
          </a:p>
        </p:txBody>
      </p:sp>
    </p:spTree>
    <p:extLst>
      <p:ext uri="{BB962C8B-B14F-4D97-AF65-F5344CB8AC3E}">
        <p14:creationId xmlns:p14="http://schemas.microsoft.com/office/powerpoint/2010/main" val="275195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4E291015-A2DC-4ED2-8D94-4117878F4A37}" type="datetime1">
              <a:rPr lang="pt-PT" altLang="zh-TW" smtClean="0"/>
              <a:t>31/07/2020</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18FAA5EE-D2FC-409A-BF74-DD67F0A6F1CD}" type="slidenum">
              <a:rPr lang="pt-PT" smtClean="0"/>
              <a:t>‹#›</a:t>
            </a:fld>
            <a:endParaRPr lang="pt-PT"/>
          </a:p>
        </p:txBody>
      </p:sp>
    </p:spTree>
    <p:extLst>
      <p:ext uri="{BB962C8B-B14F-4D97-AF65-F5344CB8AC3E}">
        <p14:creationId xmlns:p14="http://schemas.microsoft.com/office/powerpoint/2010/main" val="80596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3EDD40D8-FA5B-4F10-968C-EA201F665334}" type="datetime1">
              <a:rPr lang="pt-PT" altLang="zh-TW" smtClean="0"/>
              <a:t>31/07/2020</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18FAA5EE-D2FC-409A-BF74-DD67F0A6F1CD}" type="slidenum">
              <a:rPr lang="pt-PT" smtClean="0"/>
              <a:t>‹#›</a:t>
            </a:fld>
            <a:endParaRPr lang="pt-PT"/>
          </a:p>
        </p:txBody>
      </p:sp>
    </p:spTree>
    <p:extLst>
      <p:ext uri="{BB962C8B-B14F-4D97-AF65-F5344CB8AC3E}">
        <p14:creationId xmlns:p14="http://schemas.microsoft.com/office/powerpoint/2010/main" val="3189271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4A30F91-9EB4-43D3-BB15-C560C9826BD2}" type="datetime1">
              <a:rPr lang="pt-PT" altLang="zh-TW" smtClean="0"/>
              <a:t>31/07/2020</a:t>
            </a:fld>
            <a:endParaRPr lang="pt-P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PT"/>
          </a:p>
        </p:txBody>
      </p:sp>
      <p:sp>
        <p:nvSpPr>
          <p:cNvPr id="9" name="Slide Number Placeholder 8"/>
          <p:cNvSpPr>
            <a:spLocks noGrp="1"/>
          </p:cNvSpPr>
          <p:nvPr>
            <p:ph type="sldNum" sz="quarter" idx="12"/>
          </p:nvPr>
        </p:nvSpPr>
        <p:spPr/>
        <p:txBody>
          <a:bodyPr/>
          <a:lstStyle/>
          <a:p>
            <a:fld id="{18FAA5EE-D2FC-409A-BF74-DD67F0A6F1CD}" type="slidenum">
              <a:rPr lang="pt-PT" smtClean="0"/>
              <a:t>‹#›</a:t>
            </a:fld>
            <a:endParaRPr lang="pt-PT"/>
          </a:p>
        </p:txBody>
      </p:sp>
    </p:spTree>
    <p:extLst>
      <p:ext uri="{BB962C8B-B14F-4D97-AF65-F5344CB8AC3E}">
        <p14:creationId xmlns:p14="http://schemas.microsoft.com/office/powerpoint/2010/main" val="2417237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AB326BF-33C6-4EAB-A072-48C3DBB67585}" type="datetime1">
              <a:rPr lang="pt-PT" altLang="zh-TW" smtClean="0"/>
              <a:t>31/07/2020</a:t>
            </a:fld>
            <a:endParaRPr lang="pt-P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P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FAA5EE-D2FC-409A-BF74-DD67F0A6F1CD}" type="slidenum">
              <a:rPr lang="pt-PT" smtClean="0"/>
              <a:t>‹#›</a:t>
            </a:fld>
            <a:endParaRPr lang="pt-PT"/>
          </a:p>
        </p:txBody>
      </p:sp>
    </p:spTree>
    <p:extLst>
      <p:ext uri="{BB962C8B-B14F-4D97-AF65-F5344CB8AC3E}">
        <p14:creationId xmlns:p14="http://schemas.microsoft.com/office/powerpoint/2010/main" val="3332066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9050C78-A23C-42BC-9ACB-BDADDC58891D}" type="datetime1">
              <a:rPr lang="pt-PT" altLang="zh-TW" smtClean="0"/>
              <a:t>31/07/2020</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18FAA5EE-D2FC-409A-BF74-DD67F0A6F1CD}" type="slidenum">
              <a:rPr lang="pt-PT" smtClean="0"/>
              <a:t>‹#›</a:t>
            </a:fld>
            <a:endParaRPr lang="pt-PT"/>
          </a:p>
        </p:txBody>
      </p:sp>
    </p:spTree>
    <p:extLst>
      <p:ext uri="{BB962C8B-B14F-4D97-AF65-F5344CB8AC3E}">
        <p14:creationId xmlns:p14="http://schemas.microsoft.com/office/powerpoint/2010/main" val="1611603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184C69B-7518-42CA-BB33-4C0A4865C2C9}" type="datetime1">
              <a:rPr lang="pt-PT" altLang="zh-TW" smtClean="0"/>
              <a:t>31/07/2020</a:t>
            </a:fld>
            <a:endParaRPr lang="pt-P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P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FAA5EE-D2FC-409A-BF74-DD67F0A6F1CD}" type="slidenum">
              <a:rPr lang="pt-PT" smtClean="0"/>
              <a:t>‹#›</a:t>
            </a:fld>
            <a:endParaRPr lang="pt-P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9797129"/>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edb.gov.hk/attachment/tc/curriculum-development/4-key-tasks/it-for-interactive-learning/modular-computer-awareness-programme/module8C2_tc.zi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kedcity.net/etv/resource/4373387131" TargetMode="External"/><Relationship Id="rId7"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www.edb.gov.hk/tc/edu-system/primary-secondary/applicable-to-primary-secondary/it-in-edu/information-literacy/il-index.html" TargetMode="External"/><Relationship Id="rId4" Type="http://schemas.openxmlformats.org/officeDocument/2006/relationships/hyperlink" Target="https://www.hkedcity.net/hq/zh-hant/te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40FD-19FE-46F3-9DA2-67051486E25A}"/>
              </a:ext>
            </a:extLst>
          </p:cNvPr>
          <p:cNvSpPr>
            <a:spLocks noGrp="1"/>
          </p:cNvSpPr>
          <p:nvPr>
            <p:ph type="ctrTitle"/>
          </p:nvPr>
        </p:nvSpPr>
        <p:spPr>
          <a:xfrm>
            <a:off x="938973" y="1143000"/>
            <a:ext cx="10677840" cy="2541516"/>
          </a:xfrm>
        </p:spPr>
        <p:txBody>
          <a:bodyPr>
            <a:noAutofit/>
          </a:bodyPr>
          <a:lstStyle/>
          <a:p>
            <a:pPr>
              <a:lnSpc>
                <a:spcPct val="100000"/>
              </a:lnSpc>
            </a:pPr>
            <a:r>
              <a:rPr lang="en-US" sz="6000" dirty="0" err="1">
                <a:latin typeface="微軟正黑體" panose="020B0604030504040204" pitchFamily="34" charset="-120"/>
                <a:ea typeface="微軟正黑體" panose="020B0604030504040204" pitchFamily="34" charset="-120"/>
              </a:rPr>
              <a:t>科技教育學習領域</a:t>
            </a:r>
            <a:br>
              <a:rPr lang="en-US" sz="6000" dirty="0">
                <a:latin typeface="微軟正黑體" panose="020B0604030504040204" pitchFamily="34" charset="-120"/>
                <a:ea typeface="微軟正黑體" panose="020B0604030504040204" pitchFamily="34" charset="-120"/>
              </a:rPr>
            </a:br>
            <a:r>
              <a:rPr lang="zh-TW" altLang="en-US" sz="6000" dirty="0">
                <a:latin typeface="微軟正黑體" panose="020B0604030504040204" pitchFamily="34" charset="-120"/>
                <a:ea typeface="微軟正黑體" panose="020B0604030504040204" pitchFamily="34" charset="-120"/>
              </a:rPr>
              <a:t>資訊和通訊科技知識範圍</a:t>
            </a:r>
            <a:r>
              <a:rPr lang="en-US" sz="6000" dirty="0">
                <a:latin typeface="微軟正黑體" panose="020B0604030504040204" pitchFamily="34" charset="-120"/>
                <a:ea typeface="微軟正黑體" panose="020B0604030504040204" pitchFamily="34" charset="-120"/>
              </a:rPr>
              <a:t> </a:t>
            </a:r>
            <a:r>
              <a:rPr lang="en-US" altLang="zh-TW" sz="6000" dirty="0">
                <a:latin typeface="微軟正黑體" panose="020B0604030504040204" pitchFamily="34" charset="-120"/>
                <a:ea typeface="微軟正黑體" panose="020B0604030504040204" pitchFamily="34" charset="-120"/>
              </a:rPr>
              <a:t>(</a:t>
            </a:r>
            <a:r>
              <a:rPr lang="zh-TW" altLang="en-US" sz="6000" dirty="0">
                <a:latin typeface="微軟正黑體" panose="020B0604030504040204" pitchFamily="34" charset="-120"/>
                <a:ea typeface="微軟正黑體" panose="020B0604030504040204" pitchFamily="34" charset="-120"/>
              </a:rPr>
              <a:t>初中</a:t>
            </a:r>
            <a:r>
              <a:rPr lang="en-US" altLang="zh-TW" sz="6000" dirty="0">
                <a:latin typeface="微軟正黑體" panose="020B0604030504040204" pitchFamily="34" charset="-120"/>
                <a:ea typeface="微軟正黑體" panose="020B0604030504040204" pitchFamily="34" charset="-120"/>
              </a:rPr>
              <a:t>)</a:t>
            </a:r>
            <a:endParaRPr lang="pt-PT" sz="6000" dirty="0">
              <a:latin typeface="微軟正黑體" panose="020B0604030504040204" pitchFamily="34" charset="-120"/>
              <a:ea typeface="微軟正黑體" panose="020B0604030504040204" pitchFamily="34" charset="-120"/>
            </a:endParaRPr>
          </a:p>
        </p:txBody>
      </p:sp>
      <p:sp>
        <p:nvSpPr>
          <p:cNvPr id="3" name="Subtitle 2">
            <a:extLst>
              <a:ext uri="{FF2B5EF4-FFF2-40B4-BE49-F238E27FC236}">
                <a16:creationId xmlns:a16="http://schemas.microsoft.com/office/drawing/2014/main" id="{1873061C-F3B7-41D4-854F-8A251C566E4E}"/>
              </a:ext>
            </a:extLst>
          </p:cNvPr>
          <p:cNvSpPr>
            <a:spLocks noGrp="1"/>
          </p:cNvSpPr>
          <p:nvPr>
            <p:ph type="subTitle" idx="1"/>
          </p:nvPr>
        </p:nvSpPr>
        <p:spPr>
          <a:xfrm>
            <a:off x="903696" y="4448377"/>
            <a:ext cx="10713117" cy="2262311"/>
          </a:xfrm>
        </p:spPr>
        <p:txBody>
          <a:bodyPr>
            <a:normAutofit/>
          </a:bodyPr>
          <a:lstStyle/>
          <a:p>
            <a:r>
              <a:rPr lang="zh-TW" altLang="en-US" sz="4000" dirty="0"/>
              <a:t>單元：</a:t>
            </a:r>
            <a:r>
              <a:rPr lang="en-US" altLang="zh-TW" sz="4000" dirty="0"/>
              <a:t>K2</a:t>
            </a:r>
            <a:r>
              <a:rPr lang="zh-TW" altLang="en-US" sz="4000" dirty="0"/>
              <a:t>程序編寫 和 </a:t>
            </a:r>
            <a:r>
              <a:rPr lang="en-US" altLang="zh-TW" sz="4000" dirty="0"/>
              <a:t>K16</a:t>
            </a:r>
            <a:r>
              <a:rPr lang="zh-TW" altLang="en-US" sz="4000" dirty="0"/>
              <a:t>資訊處理及演示</a:t>
            </a:r>
            <a:endParaRPr lang="en-US" altLang="zh-TW" sz="4000" dirty="0"/>
          </a:p>
          <a:p>
            <a:r>
              <a:rPr lang="zh-TW" altLang="en-US" sz="4000" dirty="0">
                <a:latin typeface="微軟正黑體" panose="020B0604030504040204" pitchFamily="34" charset="-120"/>
              </a:rPr>
              <a:t>目標：透過製作程式讓學生提升抗疫知識</a:t>
            </a:r>
            <a:endParaRPr lang="pt-PT" sz="4000" dirty="0">
              <a:latin typeface="微軟正黑體" panose="020B0604030504040204" pitchFamily="34" charset="-120"/>
            </a:endParaRPr>
          </a:p>
        </p:txBody>
      </p:sp>
      <p:sp>
        <p:nvSpPr>
          <p:cNvPr id="4" name="Slide Number Placeholder 3">
            <a:extLst>
              <a:ext uri="{FF2B5EF4-FFF2-40B4-BE49-F238E27FC236}">
                <a16:creationId xmlns:a16="http://schemas.microsoft.com/office/drawing/2014/main" id="{E56E80B3-2928-433A-91F8-5AC258BEED40}"/>
              </a:ext>
            </a:extLst>
          </p:cNvPr>
          <p:cNvSpPr>
            <a:spLocks noGrp="1"/>
          </p:cNvSpPr>
          <p:nvPr>
            <p:ph type="sldNum" sz="quarter" idx="12"/>
          </p:nvPr>
        </p:nvSpPr>
        <p:spPr>
          <a:xfrm>
            <a:off x="11307097" y="5761702"/>
            <a:ext cx="619432" cy="61331"/>
          </a:xfrm>
        </p:spPr>
        <p:txBody>
          <a:bodyPr/>
          <a:lstStyle/>
          <a:p>
            <a:fld id="{18FAA5EE-D2FC-409A-BF74-DD67F0A6F1CD}" type="slidenum">
              <a:rPr lang="pt-PT" sz="1400" smtClean="0"/>
              <a:t>1</a:t>
            </a:fld>
            <a:endParaRPr lang="pt-PT" sz="1400" dirty="0"/>
          </a:p>
        </p:txBody>
      </p:sp>
      <p:sp>
        <p:nvSpPr>
          <p:cNvPr id="7" name="頁尾版面配置區 6"/>
          <p:cNvSpPr>
            <a:spLocks noGrp="1"/>
          </p:cNvSpPr>
          <p:nvPr>
            <p:ph type="ftr" sz="quarter" idx="11"/>
          </p:nvPr>
        </p:nvSpPr>
        <p:spPr>
          <a:xfrm>
            <a:off x="7360052" y="6414065"/>
            <a:ext cx="4822804" cy="365125"/>
          </a:xfrm>
        </p:spPr>
        <p:txBody>
          <a:bodyPr/>
          <a:lstStyle/>
          <a:p>
            <a:pPr algn="r"/>
            <a:fld id="{D17B3645-CFB8-4492-A1E9-DF7122856BF3}" type="slidenum">
              <a:rPr lang="pt-PT" sz="1400" smtClean="0"/>
              <a:pPr algn="r"/>
              <a:t>1</a:t>
            </a:fld>
            <a:endParaRPr lang="pt-PT" sz="1400" dirty="0"/>
          </a:p>
        </p:txBody>
      </p:sp>
    </p:spTree>
    <p:extLst>
      <p:ext uri="{BB962C8B-B14F-4D97-AF65-F5344CB8AC3E}">
        <p14:creationId xmlns:p14="http://schemas.microsoft.com/office/powerpoint/2010/main" val="379205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C2551-27F1-427A-A452-506C889BF989}"/>
              </a:ext>
            </a:extLst>
          </p:cNvPr>
          <p:cNvSpPr>
            <a:spLocks noGrp="1"/>
          </p:cNvSpPr>
          <p:nvPr>
            <p:ph type="title"/>
          </p:nvPr>
        </p:nvSpPr>
        <p:spPr>
          <a:xfrm>
            <a:off x="1136292" y="181095"/>
            <a:ext cx="10058400" cy="1450757"/>
          </a:xfrm>
        </p:spPr>
        <p:txBody>
          <a:bodyPr>
            <a:normAutofit/>
          </a:bodyPr>
          <a:lstStyle/>
          <a:p>
            <a:r>
              <a:rPr lang="zh-TW" altLang="en-US" dirty="0"/>
              <a:t>建議活動及相關學習內容</a:t>
            </a:r>
            <a:endParaRPr lang="pt-PT" sz="4800" dirty="0">
              <a:latin typeface="+mn-ea"/>
              <a:ea typeface="+mn-ea"/>
            </a:endParaRPr>
          </a:p>
        </p:txBody>
      </p:sp>
      <p:sp>
        <p:nvSpPr>
          <p:cNvPr id="3" name="Content Placeholder 2">
            <a:extLst>
              <a:ext uri="{FF2B5EF4-FFF2-40B4-BE49-F238E27FC236}">
                <a16:creationId xmlns:a16="http://schemas.microsoft.com/office/drawing/2014/main" id="{E89A6DD5-2449-47AC-BC3C-9B08ED9CFDB9}"/>
              </a:ext>
            </a:extLst>
          </p:cNvPr>
          <p:cNvSpPr>
            <a:spLocks noGrp="1"/>
          </p:cNvSpPr>
          <p:nvPr>
            <p:ph idx="1"/>
          </p:nvPr>
        </p:nvSpPr>
        <p:spPr>
          <a:xfrm>
            <a:off x="1136292" y="1896839"/>
            <a:ext cx="10515600" cy="4351338"/>
          </a:xfrm>
        </p:spPr>
        <p:txBody>
          <a:bodyPr>
            <a:normAutofit/>
          </a:bodyPr>
          <a:lstStyle/>
          <a:p>
            <a:pPr marL="457200" indent="-457200">
              <a:buFont typeface="+mj-lt"/>
              <a:buAutoNum type="arabicPeriod"/>
            </a:pPr>
            <a:r>
              <a:rPr lang="zh-TW" altLang="en-US" sz="2800" b="1" u="sng" dirty="0"/>
              <a:t>運用</a:t>
            </a:r>
            <a:r>
              <a:rPr lang="en-US" altLang="zh-TW" sz="2800" b="1" u="sng" dirty="0"/>
              <a:t>Scratch</a:t>
            </a:r>
            <a:r>
              <a:rPr lang="zh-TW" altLang="en-US" sz="2800" b="1" u="sng" dirty="0"/>
              <a:t>製作一個有關抗疫的程式</a:t>
            </a:r>
            <a:endParaRPr lang="en-US" altLang="zh-TW" sz="2800" b="1" u="sng" dirty="0"/>
          </a:p>
          <a:p>
            <a:pPr marL="0" indent="0">
              <a:buNone/>
            </a:pPr>
            <a:r>
              <a:rPr lang="en-US" altLang="zh-TW" sz="2800" b="1" dirty="0"/>
              <a:t>       </a:t>
            </a:r>
            <a:r>
              <a:rPr lang="zh-TW" altLang="en-US" sz="2800" b="1" u="sng" dirty="0"/>
              <a:t>目的</a:t>
            </a:r>
            <a:r>
              <a:rPr lang="en-US" altLang="zh-TW" sz="2800" b="1" u="sng" dirty="0"/>
              <a:t>: </a:t>
            </a:r>
          </a:p>
          <a:p>
            <a:pPr marL="982663" indent="-541338">
              <a:lnSpc>
                <a:spcPct val="110000"/>
              </a:lnSpc>
              <a:spcBef>
                <a:spcPts val="0"/>
              </a:spcBef>
              <a:spcAft>
                <a:spcPts val="0"/>
              </a:spcAft>
              <a:buFont typeface="Wingdings" panose="05000000000000000000" pitchFamily="2" charset="2"/>
              <a:buChar char="Ø"/>
            </a:pPr>
            <a:r>
              <a:rPr lang="zh-TW" altLang="en-US" sz="2800" dirty="0">
                <a:solidFill>
                  <a:schemeClr val="tx1"/>
                </a:solidFill>
              </a:rPr>
              <a:t>認識有關</a:t>
            </a:r>
            <a:r>
              <a:rPr lang="en-US" altLang="zh-TW" sz="2800" dirty="0">
                <a:solidFill>
                  <a:schemeClr val="tx1"/>
                </a:solidFill>
              </a:rPr>
              <a:t>COVID-19</a:t>
            </a:r>
            <a:r>
              <a:rPr lang="zh-HK" altLang="en-US" sz="2800" dirty="0">
                <a:solidFill>
                  <a:schemeClr val="tx1"/>
                </a:solidFill>
              </a:rPr>
              <a:t>病毒</a:t>
            </a:r>
            <a:r>
              <a:rPr lang="zh-TW" altLang="en-US" sz="2800" dirty="0">
                <a:solidFill>
                  <a:schemeClr val="tx1"/>
                </a:solidFill>
              </a:rPr>
              <a:t>的資訊</a:t>
            </a:r>
            <a:endParaRPr lang="en-US" altLang="zh-TW" sz="2800" dirty="0">
              <a:solidFill>
                <a:schemeClr val="tx1"/>
              </a:solidFill>
            </a:endParaRPr>
          </a:p>
          <a:p>
            <a:pPr marL="982663" indent="-541338">
              <a:lnSpc>
                <a:spcPct val="110000"/>
              </a:lnSpc>
              <a:spcBef>
                <a:spcPts val="0"/>
              </a:spcBef>
              <a:spcAft>
                <a:spcPts val="0"/>
              </a:spcAft>
              <a:buFont typeface="Wingdings" panose="05000000000000000000" pitchFamily="2" charset="2"/>
              <a:buChar char="Ø"/>
            </a:pPr>
            <a:r>
              <a:rPr lang="zh-TW" altLang="en-US" sz="2800" dirty="0">
                <a:solidFill>
                  <a:schemeClr val="tx1"/>
                </a:solidFill>
              </a:rPr>
              <a:t>瞭解正確的抗疫方法</a:t>
            </a:r>
            <a:endParaRPr lang="en-US" altLang="zh-TW" sz="2800" dirty="0">
              <a:solidFill>
                <a:schemeClr val="tx1"/>
              </a:solidFill>
            </a:endParaRPr>
          </a:p>
          <a:p>
            <a:pPr marL="982663" indent="-541338">
              <a:lnSpc>
                <a:spcPct val="110000"/>
              </a:lnSpc>
              <a:spcBef>
                <a:spcPts val="0"/>
              </a:spcBef>
              <a:spcAft>
                <a:spcPts val="0"/>
              </a:spcAft>
              <a:buFont typeface="Wingdings" panose="05000000000000000000" pitchFamily="2" charset="2"/>
              <a:buChar char="Ø"/>
            </a:pPr>
            <a:r>
              <a:rPr lang="zh-CN" altLang="en-US" sz="2800" dirty="0">
                <a:solidFill>
                  <a:schemeClr val="tx1"/>
                </a:solidFill>
                <a:latin typeface="新細明體" panose="02020500000000000000" pitchFamily="18" charset="-120"/>
                <a:ea typeface="新細明體" panose="02020500000000000000" pitchFamily="18" charset="-120"/>
              </a:rPr>
              <a:t>培養學生的資訊素養</a:t>
            </a:r>
            <a:r>
              <a:rPr lang="en-US" altLang="zh-CN" sz="2800" dirty="0">
                <a:solidFill>
                  <a:schemeClr val="tx1"/>
                </a:solidFill>
                <a:latin typeface="新細明體" panose="02020500000000000000" pitchFamily="18" charset="-120"/>
                <a:ea typeface="新細明體" panose="02020500000000000000" pitchFamily="18" charset="-120"/>
              </a:rPr>
              <a:t>(</a:t>
            </a:r>
            <a:r>
              <a:rPr lang="zh-CN" altLang="en-US" sz="2800" dirty="0">
                <a:solidFill>
                  <a:schemeClr val="tx1"/>
                </a:solidFill>
                <a:latin typeface="新細明體" panose="02020500000000000000" pitchFamily="18" charset="-120"/>
                <a:ea typeface="新細明體" panose="02020500000000000000" pitchFamily="18" charset="-120"/>
              </a:rPr>
              <a:t>包括正面價值觀和態度）</a:t>
            </a:r>
            <a:endParaRPr lang="en-US" altLang="zh-TW" sz="2800" dirty="0">
              <a:solidFill>
                <a:schemeClr val="tx1"/>
              </a:solidFill>
              <a:latin typeface="新細明體" panose="02020500000000000000" pitchFamily="18" charset="-120"/>
              <a:ea typeface="新細明體" panose="02020500000000000000" pitchFamily="18" charset="-120"/>
            </a:endParaRPr>
          </a:p>
          <a:p>
            <a:pPr marL="0" indent="0">
              <a:buNone/>
            </a:pPr>
            <a:r>
              <a:rPr lang="en-US" altLang="zh-TW" sz="2800" b="1" dirty="0">
                <a:solidFill>
                  <a:srgbClr val="92D050"/>
                </a:solidFill>
              </a:rPr>
              <a:t>2.   </a:t>
            </a:r>
            <a:r>
              <a:rPr lang="zh-TW" altLang="en-US" sz="2800" b="1" u="sng" dirty="0"/>
              <a:t>學習內容</a:t>
            </a:r>
            <a:r>
              <a:rPr lang="zh-TW" altLang="en-US" sz="2800" b="1" dirty="0"/>
              <a:t>：</a:t>
            </a:r>
            <a:endParaRPr lang="en-US" altLang="zh-TW" sz="2800" b="1" dirty="0"/>
          </a:p>
          <a:p>
            <a:pPr marL="531813" indent="-90488">
              <a:buFont typeface="Wingdings" panose="05000000000000000000" pitchFamily="2" charset="2"/>
              <a:buChar char="Ø"/>
            </a:pPr>
            <a:r>
              <a:rPr lang="en-US" altLang="zh-TW" sz="2800" dirty="0"/>
              <a:t>    </a:t>
            </a:r>
            <a:r>
              <a:rPr lang="en-US" altLang="zh-HK" sz="2800" dirty="0"/>
              <a:t>K2 </a:t>
            </a:r>
            <a:r>
              <a:rPr lang="zh-TW" altLang="zh-HK" sz="2800" dirty="0"/>
              <a:t>程序編寫</a:t>
            </a:r>
            <a:r>
              <a:rPr lang="zh-TW" altLang="en-US" sz="2800" dirty="0"/>
              <a:t> </a:t>
            </a:r>
            <a:r>
              <a:rPr lang="en-US" altLang="zh-TW" dirty="0"/>
              <a:t>(</a:t>
            </a:r>
            <a:r>
              <a:rPr lang="zh-TW" altLang="zh-HK" dirty="0"/>
              <a:t>解決問題的過程及技巧</a:t>
            </a:r>
            <a:r>
              <a:rPr lang="zh-TW" altLang="en-US" dirty="0"/>
              <a:t>、</a:t>
            </a:r>
            <a:r>
              <a:rPr lang="zh-TW" altLang="zh-HK" dirty="0"/>
              <a:t>數據操作</a:t>
            </a:r>
            <a:r>
              <a:rPr lang="en-US" altLang="zh-TW" dirty="0"/>
              <a:t>)</a:t>
            </a:r>
          </a:p>
          <a:p>
            <a:pPr marL="531813" indent="-90488">
              <a:buFont typeface="Wingdings" panose="05000000000000000000" pitchFamily="2" charset="2"/>
              <a:buChar char="Ø"/>
            </a:pPr>
            <a:r>
              <a:rPr lang="en-US" altLang="zh-TW" sz="2800" dirty="0"/>
              <a:t>    K16 </a:t>
            </a:r>
            <a:r>
              <a:rPr lang="zh-TW" altLang="zh-HK" sz="2800" dirty="0"/>
              <a:t>資訊處理及演示</a:t>
            </a:r>
            <a:r>
              <a:rPr lang="zh-TW" altLang="en-US" dirty="0"/>
              <a:t> </a:t>
            </a:r>
            <a:r>
              <a:rPr lang="en-US" altLang="zh-TW" dirty="0"/>
              <a:t>(</a:t>
            </a:r>
            <a:r>
              <a:rPr lang="zh-TW" altLang="zh-HK" dirty="0"/>
              <a:t>電腦及電腦操作</a:t>
            </a:r>
            <a:r>
              <a:rPr lang="zh-TW" altLang="en-US" dirty="0"/>
              <a:t>、</a:t>
            </a:r>
            <a:r>
              <a:rPr lang="zh-TW" altLang="zh-HK" dirty="0"/>
              <a:t>多媒體元素</a:t>
            </a:r>
            <a:r>
              <a:rPr lang="zh-TW" altLang="en-US" dirty="0"/>
              <a:t>及製作</a:t>
            </a:r>
            <a:r>
              <a:rPr lang="en-US" altLang="zh-TW" dirty="0"/>
              <a:t>) </a:t>
            </a:r>
            <a:r>
              <a:rPr lang="zh-TW" altLang="en-US" dirty="0"/>
              <a:t>	</a:t>
            </a:r>
          </a:p>
        </p:txBody>
      </p:sp>
      <p:sp>
        <p:nvSpPr>
          <p:cNvPr id="4" name="Slide Number Placeholder 3">
            <a:extLst>
              <a:ext uri="{FF2B5EF4-FFF2-40B4-BE49-F238E27FC236}">
                <a16:creationId xmlns:a16="http://schemas.microsoft.com/office/drawing/2014/main" id="{2C641C3B-8361-4E0A-BAC7-96D3655F73A6}"/>
              </a:ext>
            </a:extLst>
          </p:cNvPr>
          <p:cNvSpPr>
            <a:spLocks noGrp="1"/>
          </p:cNvSpPr>
          <p:nvPr>
            <p:ph type="sldNum" sz="quarter" idx="12"/>
          </p:nvPr>
        </p:nvSpPr>
        <p:spPr>
          <a:xfrm>
            <a:off x="11246383" y="5744599"/>
            <a:ext cx="811019" cy="503578"/>
          </a:xfrm>
        </p:spPr>
        <p:txBody>
          <a:bodyPr/>
          <a:lstStyle/>
          <a:p>
            <a:fld id="{18FAA5EE-D2FC-409A-BF74-DD67F0A6F1CD}" type="slidenum">
              <a:rPr lang="pt-PT" sz="1400" smtClean="0"/>
              <a:t>2</a:t>
            </a:fld>
            <a:endParaRPr lang="pt-PT" sz="1400" dirty="0"/>
          </a:p>
        </p:txBody>
      </p:sp>
      <p:sp>
        <p:nvSpPr>
          <p:cNvPr id="5" name="頁尾版面配置區 4"/>
          <p:cNvSpPr>
            <a:spLocks noGrp="1"/>
          </p:cNvSpPr>
          <p:nvPr>
            <p:ph type="ftr" sz="quarter" idx="11"/>
          </p:nvPr>
        </p:nvSpPr>
        <p:spPr>
          <a:xfrm>
            <a:off x="7369196" y="6407656"/>
            <a:ext cx="4822804" cy="365125"/>
          </a:xfrm>
        </p:spPr>
        <p:txBody>
          <a:bodyPr/>
          <a:lstStyle/>
          <a:p>
            <a:pPr algn="r"/>
            <a:fld id="{C95ABDA3-0927-4742-89AC-85AA4A1504A1}" type="slidenum">
              <a:rPr lang="pt-PT" sz="1400" smtClean="0"/>
              <a:pPr algn="r"/>
              <a:t>2</a:t>
            </a:fld>
            <a:endParaRPr lang="pt-PT" sz="1400" dirty="0"/>
          </a:p>
        </p:txBody>
      </p:sp>
    </p:spTree>
    <p:extLst>
      <p:ext uri="{BB962C8B-B14F-4D97-AF65-F5344CB8AC3E}">
        <p14:creationId xmlns:p14="http://schemas.microsoft.com/office/powerpoint/2010/main" val="413157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1BB9E-8340-4E86-86DF-EB46E6CE5C64}"/>
              </a:ext>
            </a:extLst>
          </p:cNvPr>
          <p:cNvSpPr>
            <a:spLocks noGrp="1"/>
          </p:cNvSpPr>
          <p:nvPr>
            <p:ph type="title"/>
          </p:nvPr>
        </p:nvSpPr>
        <p:spPr>
          <a:xfrm>
            <a:off x="1131849" y="255640"/>
            <a:ext cx="10515600" cy="1325563"/>
          </a:xfrm>
        </p:spPr>
        <p:txBody>
          <a:bodyPr>
            <a:normAutofit/>
          </a:bodyPr>
          <a:lstStyle/>
          <a:p>
            <a:r>
              <a:rPr lang="zh-TW" altLang="en-US" sz="4400" dirty="0"/>
              <a:t>活動一：搜集</a:t>
            </a:r>
            <a:r>
              <a:rPr lang="zh-TW" altLang="en-US" sz="4400" dirty="0">
                <a:solidFill>
                  <a:schemeClr val="tx1"/>
                </a:solidFill>
              </a:rPr>
              <a:t>資訊 </a:t>
            </a:r>
            <a:r>
              <a:rPr lang="en-US" altLang="zh-TW" sz="4400" dirty="0">
                <a:solidFill>
                  <a:schemeClr val="tx1"/>
                </a:solidFill>
              </a:rPr>
              <a:t>(</a:t>
            </a:r>
            <a:r>
              <a:rPr lang="zh-TW" altLang="en-US" sz="4400" dirty="0">
                <a:solidFill>
                  <a:schemeClr val="tx1"/>
                </a:solidFill>
              </a:rPr>
              <a:t>一</a:t>
            </a:r>
            <a:r>
              <a:rPr lang="en-US" altLang="zh-TW" sz="4400" dirty="0">
                <a:solidFill>
                  <a:schemeClr val="tx1"/>
                </a:solidFill>
              </a:rPr>
              <a:t>)</a:t>
            </a:r>
            <a:endParaRPr lang="pt-PT" sz="4400" dirty="0">
              <a:solidFill>
                <a:schemeClr val="tx1"/>
              </a:solidFill>
            </a:endParaRPr>
          </a:p>
        </p:txBody>
      </p:sp>
      <p:sp>
        <p:nvSpPr>
          <p:cNvPr id="3" name="Content Placeholder 2">
            <a:extLst>
              <a:ext uri="{FF2B5EF4-FFF2-40B4-BE49-F238E27FC236}">
                <a16:creationId xmlns:a16="http://schemas.microsoft.com/office/drawing/2014/main" id="{C08587A4-3F04-4EE5-ABAE-BF7FF30A17C5}"/>
              </a:ext>
            </a:extLst>
          </p:cNvPr>
          <p:cNvSpPr>
            <a:spLocks noGrp="1"/>
          </p:cNvSpPr>
          <p:nvPr>
            <p:ph idx="1"/>
          </p:nvPr>
        </p:nvSpPr>
        <p:spPr>
          <a:xfrm>
            <a:off x="1031406" y="3630141"/>
            <a:ext cx="10291815" cy="3227859"/>
          </a:xfrm>
        </p:spPr>
        <p:txBody>
          <a:bodyPr/>
          <a:lstStyle/>
          <a:p>
            <a:pPr>
              <a:lnSpc>
                <a:spcPct val="100000"/>
              </a:lnSpc>
              <a:buFont typeface="Wingdings" panose="05000000000000000000" pitchFamily="2" charset="2"/>
              <a:buChar char="Ø"/>
            </a:pPr>
            <a:r>
              <a:rPr lang="zh-TW" altLang="en-US" sz="3600" dirty="0">
                <a:solidFill>
                  <a:schemeClr val="tx1"/>
                </a:solidFill>
              </a:rPr>
              <a:t> 試蒐集在疫情期間，有哪些措施有效地</a:t>
            </a:r>
            <a:r>
              <a:rPr lang="zh-TW" altLang="en-US" sz="3600" dirty="0">
                <a:solidFill>
                  <a:schemeClr val="tx1"/>
                </a:solidFill>
                <a:latin typeface="+mn-ea"/>
              </a:rPr>
              <a:t>運用資訊科技</a:t>
            </a:r>
            <a:r>
              <a:rPr lang="zh-TW" altLang="en-US" sz="3600" dirty="0">
                <a:solidFill>
                  <a:schemeClr val="tx1"/>
                </a:solidFill>
              </a:rPr>
              <a:t>去減低病毒傳播的風險。</a:t>
            </a:r>
            <a:endParaRPr lang="pt-PT" altLang="zh-TW" sz="3600" dirty="0">
              <a:solidFill>
                <a:schemeClr val="tx1"/>
              </a:solidFill>
            </a:endParaRPr>
          </a:p>
          <a:p>
            <a:pPr>
              <a:lnSpc>
                <a:spcPct val="100000"/>
              </a:lnSpc>
              <a:spcBef>
                <a:spcPts val="1200"/>
              </a:spcBef>
            </a:pPr>
            <a:endParaRPr lang="pt-PT" sz="3600" dirty="0"/>
          </a:p>
          <a:p>
            <a:pPr marL="0" indent="0">
              <a:buNone/>
            </a:pPr>
            <a:endParaRPr lang="pt-PT" dirty="0">
              <a:latin typeface="+mn-ea"/>
            </a:endParaRPr>
          </a:p>
        </p:txBody>
      </p:sp>
      <p:sp>
        <p:nvSpPr>
          <p:cNvPr id="5" name="Slide Number Placeholder 4">
            <a:extLst>
              <a:ext uri="{FF2B5EF4-FFF2-40B4-BE49-F238E27FC236}">
                <a16:creationId xmlns:a16="http://schemas.microsoft.com/office/drawing/2014/main" id="{44CAD1C6-E0C9-459B-903E-E8DCC3C52886}"/>
              </a:ext>
            </a:extLst>
          </p:cNvPr>
          <p:cNvSpPr>
            <a:spLocks noGrp="1"/>
          </p:cNvSpPr>
          <p:nvPr>
            <p:ph type="sldNum" sz="quarter" idx="12"/>
          </p:nvPr>
        </p:nvSpPr>
        <p:spPr>
          <a:xfrm>
            <a:off x="11241940" y="5695438"/>
            <a:ext cx="811019" cy="503578"/>
          </a:xfrm>
        </p:spPr>
        <p:txBody>
          <a:bodyPr/>
          <a:lstStyle/>
          <a:p>
            <a:fld id="{18FAA5EE-D2FC-409A-BF74-DD67F0A6F1CD}" type="slidenum">
              <a:rPr lang="pt-PT" sz="1400" smtClean="0"/>
              <a:t>3</a:t>
            </a:fld>
            <a:endParaRPr lang="pt-PT" sz="1400" dirty="0"/>
          </a:p>
        </p:txBody>
      </p:sp>
      <p:sp>
        <p:nvSpPr>
          <p:cNvPr id="4" name="Rectangle 3">
            <a:extLst>
              <a:ext uri="{FF2B5EF4-FFF2-40B4-BE49-F238E27FC236}">
                <a16:creationId xmlns:a16="http://schemas.microsoft.com/office/drawing/2014/main" id="{320434A1-887F-48D6-B8A3-4986CBA35181}"/>
              </a:ext>
            </a:extLst>
          </p:cNvPr>
          <p:cNvSpPr/>
          <p:nvPr/>
        </p:nvSpPr>
        <p:spPr>
          <a:xfrm>
            <a:off x="1053192" y="1966337"/>
            <a:ext cx="10291816" cy="1462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spcBef>
                <a:spcPts val="1200"/>
              </a:spcBef>
            </a:pPr>
            <a:r>
              <a:rPr lang="zh-TW" altLang="en-US" sz="3200" dirty="0">
                <a:latin typeface="+mn-ea"/>
              </a:rPr>
              <a:t>在疫情期間，適當</a:t>
            </a:r>
            <a:r>
              <a:rPr lang="zh-CN" altLang="en-US" sz="3200" dirty="0">
                <a:latin typeface="新細明體" panose="02020500000000000000" pitchFamily="18" charset="-120"/>
                <a:ea typeface="新細明體" panose="02020500000000000000" pitchFamily="18" charset="-120"/>
              </a:rPr>
              <a:t>和正確</a:t>
            </a:r>
            <a:r>
              <a:rPr lang="zh-TW" altLang="en-US" sz="3200" dirty="0">
                <a:latin typeface="+mn-ea"/>
              </a:rPr>
              <a:t>地</a:t>
            </a:r>
            <a:r>
              <a:rPr lang="zh-TW" altLang="en-US" sz="3200" dirty="0">
                <a:solidFill>
                  <a:schemeClr val="bg1"/>
                </a:solidFill>
                <a:latin typeface="+mn-ea"/>
              </a:rPr>
              <a:t>運用資訊科技，能減少疫情對我們</a:t>
            </a:r>
            <a:r>
              <a:rPr lang="zh-TW" altLang="en-US" sz="3200" dirty="0">
                <a:latin typeface="+mn-ea"/>
              </a:rPr>
              <a:t>日常生活</a:t>
            </a:r>
            <a:r>
              <a:rPr lang="zh-CN" altLang="en-US" sz="3200" dirty="0">
                <a:latin typeface="新細明體" panose="02020500000000000000" pitchFamily="18" charset="-120"/>
                <a:ea typeface="新細明體" panose="02020500000000000000" pitchFamily="18" charset="-120"/>
              </a:rPr>
              <a:t>和</a:t>
            </a:r>
            <a:r>
              <a:rPr lang="zh-CN" altLang="en-US" sz="3200" dirty="0">
                <a:latin typeface="+mn-ea"/>
              </a:rPr>
              <a:t>社會</a:t>
            </a:r>
            <a:r>
              <a:rPr lang="zh-TW" altLang="en-US" sz="3200" dirty="0">
                <a:latin typeface="+mn-ea"/>
              </a:rPr>
              <a:t>的影響，並有效地減少人們面對面接觸。</a:t>
            </a:r>
          </a:p>
        </p:txBody>
      </p:sp>
      <p:pic>
        <p:nvPicPr>
          <p:cNvPr id="7" name="圖片 6" descr="一張含有 房間 的圖片&#10;&#10;自動產生的描述">
            <a:extLst>
              <a:ext uri="{FF2B5EF4-FFF2-40B4-BE49-F238E27FC236}">
                <a16:creationId xmlns:a16="http://schemas.microsoft.com/office/drawing/2014/main" id="{00C1D4AF-6D4F-4330-878A-52051A1FCDF9}"/>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94084" y="4240514"/>
            <a:ext cx="2160000" cy="2160000"/>
          </a:xfrm>
          <a:prstGeom prst="rect">
            <a:avLst/>
          </a:prstGeom>
        </p:spPr>
      </p:pic>
      <p:sp>
        <p:nvSpPr>
          <p:cNvPr id="6" name="頁尾版面配置區 5"/>
          <p:cNvSpPr>
            <a:spLocks noGrp="1"/>
          </p:cNvSpPr>
          <p:nvPr>
            <p:ph type="ftr" sz="quarter" idx="11"/>
          </p:nvPr>
        </p:nvSpPr>
        <p:spPr>
          <a:xfrm>
            <a:off x="7367315" y="6402455"/>
            <a:ext cx="4822804" cy="365125"/>
          </a:xfrm>
        </p:spPr>
        <p:txBody>
          <a:bodyPr/>
          <a:lstStyle/>
          <a:p>
            <a:pPr algn="r"/>
            <a:fld id="{D97AEB9C-41B9-41DD-8576-A111CAEB471F}" type="slidenum">
              <a:rPr lang="pt-PT" sz="1400" smtClean="0"/>
              <a:pPr algn="r"/>
              <a:t>3</a:t>
            </a:fld>
            <a:endParaRPr lang="pt-PT" sz="1400" dirty="0"/>
          </a:p>
        </p:txBody>
      </p:sp>
    </p:spTree>
    <p:extLst>
      <p:ext uri="{BB962C8B-B14F-4D97-AF65-F5344CB8AC3E}">
        <p14:creationId xmlns:p14="http://schemas.microsoft.com/office/powerpoint/2010/main" val="3149370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97280" y="164876"/>
            <a:ext cx="10058400" cy="1450757"/>
          </a:xfrm>
        </p:spPr>
        <p:txBody>
          <a:bodyPr>
            <a:normAutofit/>
          </a:bodyPr>
          <a:lstStyle/>
          <a:p>
            <a:r>
              <a:rPr lang="zh-TW" altLang="en-US" sz="4400" dirty="0"/>
              <a:t>活動一：</a:t>
            </a:r>
            <a:r>
              <a:rPr lang="zh-TW" altLang="en-US" sz="4400" dirty="0">
                <a:solidFill>
                  <a:schemeClr val="tx1"/>
                </a:solidFill>
              </a:rPr>
              <a:t>搜集資訊 </a:t>
            </a:r>
            <a:r>
              <a:rPr lang="en-US" altLang="zh-TW" sz="4400" dirty="0">
                <a:solidFill>
                  <a:schemeClr val="tx1"/>
                </a:solidFill>
              </a:rPr>
              <a:t>(</a:t>
            </a:r>
            <a:r>
              <a:rPr lang="zh-TW" altLang="en-US" sz="4400" dirty="0">
                <a:solidFill>
                  <a:schemeClr val="tx1"/>
                </a:solidFill>
              </a:rPr>
              <a:t>二</a:t>
            </a:r>
            <a:r>
              <a:rPr lang="en-US" altLang="zh-TW" sz="4400" dirty="0">
                <a:solidFill>
                  <a:schemeClr val="tx1"/>
                </a:solidFill>
              </a:rPr>
              <a:t>)</a:t>
            </a:r>
            <a:endParaRPr lang="zh-TW" altLang="en-US" sz="4400" dirty="0">
              <a:solidFill>
                <a:schemeClr val="tx1"/>
              </a:solidFill>
            </a:endParaRPr>
          </a:p>
        </p:txBody>
      </p:sp>
      <p:sp>
        <p:nvSpPr>
          <p:cNvPr id="12" name="雲朵形 11">
            <a:extLst>
              <a:ext uri="{FF2B5EF4-FFF2-40B4-BE49-F238E27FC236}">
                <a16:creationId xmlns:a16="http://schemas.microsoft.com/office/drawing/2014/main" id="{FEBD5F74-F661-43D6-95FF-238B354F682C}"/>
              </a:ext>
            </a:extLst>
          </p:cNvPr>
          <p:cNvSpPr/>
          <p:nvPr/>
        </p:nvSpPr>
        <p:spPr>
          <a:xfrm rot="21149852">
            <a:off x="7932899" y="1951026"/>
            <a:ext cx="4203275" cy="2306511"/>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2800" dirty="0"/>
              <a:t>透過網絡建立家居辦公室工作</a:t>
            </a:r>
            <a:endParaRPr lang="zh-HK" altLang="en-US" sz="2800" dirty="0"/>
          </a:p>
        </p:txBody>
      </p:sp>
      <p:sp>
        <p:nvSpPr>
          <p:cNvPr id="13" name="雲朵形 12">
            <a:extLst>
              <a:ext uri="{FF2B5EF4-FFF2-40B4-BE49-F238E27FC236}">
                <a16:creationId xmlns:a16="http://schemas.microsoft.com/office/drawing/2014/main" id="{E2A22DA3-803D-4BA8-AF46-4B18ADA7F50F}"/>
              </a:ext>
            </a:extLst>
          </p:cNvPr>
          <p:cNvSpPr/>
          <p:nvPr/>
        </p:nvSpPr>
        <p:spPr>
          <a:xfrm rot="539092">
            <a:off x="3439387" y="3671315"/>
            <a:ext cx="5241712" cy="2546415"/>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2800" dirty="0">
                <a:solidFill>
                  <a:schemeClr val="tx1"/>
                </a:solidFill>
              </a:rPr>
              <a:t>透過政府或相關機構的官方網站等可靠渠道了解有關防疫用品的資訊</a:t>
            </a:r>
            <a:endParaRPr lang="zh-HK" altLang="en-US" sz="2800" dirty="0">
              <a:solidFill>
                <a:schemeClr val="tx1"/>
              </a:solidFill>
            </a:endParaRPr>
          </a:p>
        </p:txBody>
      </p:sp>
      <p:sp>
        <p:nvSpPr>
          <p:cNvPr id="14" name="雲朵形 13">
            <a:extLst>
              <a:ext uri="{FF2B5EF4-FFF2-40B4-BE49-F238E27FC236}">
                <a16:creationId xmlns:a16="http://schemas.microsoft.com/office/drawing/2014/main" id="{53F7365F-2F0D-4F78-A022-84F58FCC7DC2}"/>
              </a:ext>
            </a:extLst>
          </p:cNvPr>
          <p:cNvSpPr/>
          <p:nvPr/>
        </p:nvSpPr>
        <p:spPr>
          <a:xfrm rot="21378559">
            <a:off x="204658" y="1889965"/>
            <a:ext cx="4190049" cy="2713212"/>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2800" dirty="0">
                <a:solidFill>
                  <a:schemeClr val="dk1"/>
                </a:solidFill>
              </a:rPr>
              <a:t>透過網頁、電子平台，發放學習材料，進行網上學習</a:t>
            </a:r>
            <a:endParaRPr lang="zh-HK" altLang="en-US" sz="2800" dirty="0"/>
          </a:p>
        </p:txBody>
      </p:sp>
      <p:sp>
        <p:nvSpPr>
          <p:cNvPr id="15" name="頁尾版面配置區 14"/>
          <p:cNvSpPr>
            <a:spLocks noGrp="1"/>
          </p:cNvSpPr>
          <p:nvPr>
            <p:ph type="ftr" sz="quarter" idx="11"/>
          </p:nvPr>
        </p:nvSpPr>
        <p:spPr>
          <a:xfrm>
            <a:off x="7364458" y="6398267"/>
            <a:ext cx="4822804" cy="365125"/>
          </a:xfrm>
        </p:spPr>
        <p:txBody>
          <a:bodyPr/>
          <a:lstStyle/>
          <a:p>
            <a:pPr algn="r"/>
            <a:fld id="{E763B806-F779-46C1-AE3C-3052B96E1A43}" type="slidenum">
              <a:rPr lang="pt-PT" sz="1400" smtClean="0"/>
              <a:pPr algn="r"/>
              <a:t>4</a:t>
            </a:fld>
            <a:endParaRPr lang="pt-PT" sz="1400" dirty="0"/>
          </a:p>
        </p:txBody>
      </p:sp>
    </p:spTree>
    <p:extLst>
      <p:ext uri="{BB962C8B-B14F-4D97-AF65-F5344CB8AC3E}">
        <p14:creationId xmlns:p14="http://schemas.microsoft.com/office/powerpoint/2010/main" val="11536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1BB9E-8340-4E86-86DF-EB46E6CE5C64}"/>
              </a:ext>
            </a:extLst>
          </p:cNvPr>
          <p:cNvSpPr>
            <a:spLocks noGrp="1"/>
          </p:cNvSpPr>
          <p:nvPr>
            <p:ph type="title"/>
          </p:nvPr>
        </p:nvSpPr>
        <p:spPr>
          <a:xfrm>
            <a:off x="1185453" y="207894"/>
            <a:ext cx="10515600" cy="1325563"/>
          </a:xfrm>
        </p:spPr>
        <p:txBody>
          <a:bodyPr>
            <a:normAutofit/>
          </a:bodyPr>
          <a:lstStyle/>
          <a:p>
            <a:r>
              <a:rPr lang="zh-TW" altLang="en-US" sz="4400" dirty="0"/>
              <a:t>活動二：編寫程式 </a:t>
            </a:r>
            <a:r>
              <a:rPr lang="en-US" altLang="zh-TW" sz="4400" dirty="0">
                <a:solidFill>
                  <a:schemeClr val="tx1"/>
                </a:solidFill>
              </a:rPr>
              <a:t>(</a:t>
            </a:r>
            <a:r>
              <a:rPr lang="zh-TW" altLang="en-US" sz="4400" dirty="0">
                <a:solidFill>
                  <a:schemeClr val="tx1"/>
                </a:solidFill>
              </a:rPr>
              <a:t>一</a:t>
            </a:r>
            <a:r>
              <a:rPr lang="en-US" altLang="zh-TW" sz="4400" dirty="0">
                <a:solidFill>
                  <a:schemeClr val="tx1"/>
                </a:solidFill>
              </a:rPr>
              <a:t>)</a:t>
            </a:r>
            <a:endParaRPr lang="pt-PT" sz="4400" dirty="0">
              <a:solidFill>
                <a:schemeClr val="tx1"/>
              </a:solidFill>
            </a:endParaRPr>
          </a:p>
        </p:txBody>
      </p:sp>
      <p:sp>
        <p:nvSpPr>
          <p:cNvPr id="4" name="Slide Number Placeholder 3">
            <a:extLst>
              <a:ext uri="{FF2B5EF4-FFF2-40B4-BE49-F238E27FC236}">
                <a16:creationId xmlns:a16="http://schemas.microsoft.com/office/drawing/2014/main" id="{124454F5-A6D5-41AF-8225-4C22A41A08BC}"/>
              </a:ext>
            </a:extLst>
          </p:cNvPr>
          <p:cNvSpPr>
            <a:spLocks noGrp="1"/>
          </p:cNvSpPr>
          <p:nvPr>
            <p:ph type="sldNum" sz="quarter" idx="12"/>
          </p:nvPr>
        </p:nvSpPr>
        <p:spPr>
          <a:xfrm>
            <a:off x="11295544" y="5718571"/>
            <a:ext cx="811019" cy="503578"/>
          </a:xfrm>
        </p:spPr>
        <p:txBody>
          <a:bodyPr/>
          <a:lstStyle/>
          <a:p>
            <a:fld id="{18FAA5EE-D2FC-409A-BF74-DD67F0A6F1CD}" type="slidenum">
              <a:rPr lang="pt-PT" sz="1400" smtClean="0"/>
              <a:t>5</a:t>
            </a:fld>
            <a:endParaRPr lang="pt-PT" sz="1400" dirty="0"/>
          </a:p>
        </p:txBody>
      </p:sp>
      <p:sp>
        <p:nvSpPr>
          <p:cNvPr id="5" name="Rectangle 3">
            <a:extLst>
              <a:ext uri="{FF2B5EF4-FFF2-40B4-BE49-F238E27FC236}">
                <a16:creationId xmlns:a16="http://schemas.microsoft.com/office/drawing/2014/main" id="{235D56B1-31FC-4CE4-8975-FFC565BC3112}"/>
              </a:ext>
            </a:extLst>
          </p:cNvPr>
          <p:cNvSpPr/>
          <p:nvPr/>
        </p:nvSpPr>
        <p:spPr>
          <a:xfrm>
            <a:off x="1185453" y="1865420"/>
            <a:ext cx="9971315" cy="13989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3200" dirty="0">
                <a:solidFill>
                  <a:schemeClr val="bg1"/>
                </a:solidFill>
              </a:rPr>
              <a:t>製</a:t>
            </a:r>
            <a:r>
              <a:rPr lang="zh-TW" altLang="zh-HK" sz="3200" dirty="0">
                <a:solidFill>
                  <a:schemeClr val="bg1"/>
                </a:solidFill>
              </a:rPr>
              <a:t>作一個有關</a:t>
            </a:r>
            <a:r>
              <a:rPr lang="zh-TW" altLang="en-US" sz="3200" dirty="0">
                <a:solidFill>
                  <a:schemeClr val="bg1"/>
                </a:solidFill>
              </a:rPr>
              <a:t>抗疫</a:t>
            </a:r>
            <a:r>
              <a:rPr lang="zh-TW" altLang="zh-HK" sz="3200" dirty="0">
                <a:solidFill>
                  <a:schemeClr val="bg1"/>
                </a:solidFill>
              </a:rPr>
              <a:t>的</a:t>
            </a:r>
            <a:r>
              <a:rPr lang="zh-TW" altLang="en-US" sz="3200" dirty="0">
                <a:solidFill>
                  <a:schemeClr val="bg1"/>
                </a:solidFill>
              </a:rPr>
              <a:t>程式</a:t>
            </a:r>
            <a:r>
              <a:rPr lang="zh-TW" altLang="zh-HK" sz="3200" dirty="0">
                <a:solidFill>
                  <a:schemeClr val="bg1"/>
                </a:solidFill>
              </a:rPr>
              <a:t>，幫助同學</a:t>
            </a:r>
            <a:r>
              <a:rPr lang="zh-TW" altLang="en-US" sz="3200" dirty="0">
                <a:solidFill>
                  <a:schemeClr val="bg1"/>
                </a:solidFill>
              </a:rPr>
              <a:t>建立正確的抗疫方法，防止病毒在社區擴散。</a:t>
            </a:r>
            <a:endParaRPr lang="en-HK" altLang="zh-TW" sz="3200" dirty="0">
              <a:solidFill>
                <a:schemeClr val="bg1"/>
              </a:solidFill>
            </a:endParaRPr>
          </a:p>
        </p:txBody>
      </p:sp>
      <p:sp>
        <p:nvSpPr>
          <p:cNvPr id="7" name="頁尾版面配置區 6"/>
          <p:cNvSpPr>
            <a:spLocks noGrp="1"/>
          </p:cNvSpPr>
          <p:nvPr>
            <p:ph type="ftr" sz="quarter" idx="11"/>
          </p:nvPr>
        </p:nvSpPr>
        <p:spPr>
          <a:xfrm>
            <a:off x="7369196" y="6401078"/>
            <a:ext cx="4822804" cy="365125"/>
          </a:xfrm>
        </p:spPr>
        <p:txBody>
          <a:bodyPr/>
          <a:lstStyle/>
          <a:p>
            <a:pPr algn="r"/>
            <a:fld id="{2F45C465-801E-4982-96CF-604E0EC5377B}" type="slidenum">
              <a:rPr lang="pt-PT" sz="1400" smtClean="0"/>
              <a:pPr algn="r"/>
              <a:t>5</a:t>
            </a:fld>
            <a:endParaRPr lang="pt-PT" sz="1400" dirty="0"/>
          </a:p>
        </p:txBody>
      </p:sp>
      <p:sp>
        <p:nvSpPr>
          <p:cNvPr id="8" name="Content Placeholder 2">
            <a:extLst>
              <a:ext uri="{FF2B5EF4-FFF2-40B4-BE49-F238E27FC236}">
                <a16:creationId xmlns:a16="http://schemas.microsoft.com/office/drawing/2014/main" id="{C08587A4-3F04-4EE5-ABAE-BF7FF30A17C5}"/>
              </a:ext>
            </a:extLst>
          </p:cNvPr>
          <p:cNvSpPr txBox="1">
            <a:spLocks/>
          </p:cNvSpPr>
          <p:nvPr/>
        </p:nvSpPr>
        <p:spPr>
          <a:xfrm>
            <a:off x="1185453" y="3952483"/>
            <a:ext cx="10515600" cy="226966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pt-PT" altLang="zh-TW" sz="3200" dirty="0">
              <a:solidFill>
                <a:schemeClr val="tx1"/>
              </a:solidFill>
            </a:endParaRPr>
          </a:p>
        </p:txBody>
      </p:sp>
      <p:sp>
        <p:nvSpPr>
          <p:cNvPr id="9" name="Content Placeholder 2">
            <a:extLst>
              <a:ext uri="{FF2B5EF4-FFF2-40B4-BE49-F238E27FC236}">
                <a16:creationId xmlns:a16="http://schemas.microsoft.com/office/drawing/2014/main" id="{C08587A4-3F04-4EE5-ABAE-BF7FF30A17C5}"/>
              </a:ext>
            </a:extLst>
          </p:cNvPr>
          <p:cNvSpPr>
            <a:spLocks noGrp="1"/>
          </p:cNvSpPr>
          <p:nvPr>
            <p:ph idx="1"/>
          </p:nvPr>
        </p:nvSpPr>
        <p:spPr>
          <a:xfrm>
            <a:off x="1185453" y="3976632"/>
            <a:ext cx="8351739" cy="2269666"/>
          </a:xfrm>
        </p:spPr>
        <p:txBody>
          <a:bodyPr>
            <a:noAutofit/>
          </a:bodyPr>
          <a:lstStyle/>
          <a:p>
            <a:pPr marL="0" indent="0">
              <a:buNone/>
            </a:pPr>
            <a:r>
              <a:rPr lang="en-US" altLang="zh-TW" sz="3200" dirty="0" err="1"/>
              <a:t>參考資源</a:t>
            </a:r>
            <a:r>
              <a:rPr lang="en-US" altLang="zh-TW" sz="3200" dirty="0"/>
              <a:t>：</a:t>
            </a:r>
            <a:r>
              <a:rPr lang="zh-TW" altLang="en-US" sz="3200" b="1" dirty="0"/>
              <a:t>「乾淨回收的模擬教材套」</a:t>
            </a:r>
            <a:endParaRPr lang="en-US" altLang="zh-TW" sz="3200" b="1" dirty="0"/>
          </a:p>
          <a:p>
            <a:pPr marL="0" indent="0">
              <a:buNone/>
            </a:pPr>
            <a:r>
              <a:rPr lang="zh-TW" altLang="en-US" sz="2400" dirty="0">
                <a:solidFill>
                  <a:schemeClr val="tx1"/>
                </a:solidFill>
              </a:rPr>
              <a:t>網址</a:t>
            </a:r>
            <a:r>
              <a:rPr lang="zh-TW" altLang="en-US" sz="2400" dirty="0"/>
              <a:t>：</a:t>
            </a:r>
            <a:r>
              <a:rPr lang="en-US" altLang="zh-TW" sz="2400" dirty="0">
                <a:hlinkClick r:id="rId2"/>
              </a:rPr>
              <a:t>https://www.edb.gov.hk/attachment/tc/curriculum-development/4-key-tasks/it-for-interactive-learning/modular-computer-awareness-programme/module8C2_tc.zip</a:t>
            </a:r>
            <a:endParaRPr lang="en-US" altLang="zh-TW" sz="2400" dirty="0"/>
          </a:p>
        </p:txBody>
      </p:sp>
      <p:pic>
        <p:nvPicPr>
          <p:cNvPr id="10" name="圖片 9">
            <a:extLst>
              <a:ext uri="{FF2B5EF4-FFF2-40B4-BE49-F238E27FC236}">
                <a16:creationId xmlns:a16="http://schemas.microsoft.com/office/drawing/2014/main" id="{37540C97-6383-4EF6-B3B8-FFC3DF2302F4}"/>
              </a:ext>
            </a:extLst>
          </p:cNvPr>
          <p:cNvPicPr/>
          <p:nvPr/>
        </p:nvPicPr>
        <p:blipFill>
          <a:blip r:embed="rId3"/>
          <a:stretch>
            <a:fillRect/>
          </a:stretch>
        </p:blipFill>
        <p:spPr>
          <a:xfrm>
            <a:off x="9015283" y="3928334"/>
            <a:ext cx="2888525" cy="1961011"/>
          </a:xfrm>
          <a:prstGeom prst="rect">
            <a:avLst/>
          </a:prstGeom>
        </p:spPr>
      </p:pic>
    </p:spTree>
    <p:extLst>
      <p:ext uri="{BB962C8B-B14F-4D97-AF65-F5344CB8AC3E}">
        <p14:creationId xmlns:p14="http://schemas.microsoft.com/office/powerpoint/2010/main" val="214752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97280" y="181031"/>
            <a:ext cx="10058400" cy="1450757"/>
          </a:xfrm>
        </p:spPr>
        <p:txBody>
          <a:bodyPr>
            <a:normAutofit/>
          </a:bodyPr>
          <a:lstStyle/>
          <a:p>
            <a:r>
              <a:rPr lang="zh-TW" altLang="en-US" sz="4400" dirty="0">
                <a:solidFill>
                  <a:schemeClr val="tx1"/>
                </a:solidFill>
              </a:rPr>
              <a:t>活動二</a:t>
            </a:r>
            <a:r>
              <a:rPr lang="zh-TW" altLang="en-US" sz="4400" dirty="0"/>
              <a:t>：</a:t>
            </a:r>
            <a:r>
              <a:rPr lang="zh-TW" altLang="en-US" sz="4400" dirty="0">
                <a:solidFill>
                  <a:schemeClr val="tx1"/>
                </a:solidFill>
              </a:rPr>
              <a:t>編寫程式 </a:t>
            </a:r>
            <a:r>
              <a:rPr lang="en-US" altLang="zh-TW" sz="4400" dirty="0">
                <a:solidFill>
                  <a:schemeClr val="tx1"/>
                </a:solidFill>
              </a:rPr>
              <a:t>(</a:t>
            </a:r>
            <a:r>
              <a:rPr lang="zh-TW" altLang="en-US" sz="4400" dirty="0">
                <a:solidFill>
                  <a:schemeClr val="tx1"/>
                </a:solidFill>
              </a:rPr>
              <a:t>二</a:t>
            </a:r>
            <a:r>
              <a:rPr lang="en-US" altLang="zh-TW" sz="4400" dirty="0">
                <a:solidFill>
                  <a:schemeClr val="tx1"/>
                </a:solidFill>
              </a:rPr>
              <a:t>)</a:t>
            </a:r>
            <a:endParaRPr lang="zh-TW" altLang="en-US" sz="4400" dirty="0"/>
          </a:p>
        </p:txBody>
      </p:sp>
      <p:sp>
        <p:nvSpPr>
          <p:cNvPr id="9" name="星形: 十角 10">
            <a:extLst>
              <a:ext uri="{FF2B5EF4-FFF2-40B4-BE49-F238E27FC236}">
                <a16:creationId xmlns:a16="http://schemas.microsoft.com/office/drawing/2014/main" id="{2E0A4877-E0E1-4653-9498-9E08BA6DC37C}"/>
              </a:ext>
            </a:extLst>
          </p:cNvPr>
          <p:cNvSpPr/>
          <p:nvPr/>
        </p:nvSpPr>
        <p:spPr>
          <a:xfrm>
            <a:off x="8519936" y="4348427"/>
            <a:ext cx="2298751" cy="1895191"/>
          </a:xfrm>
          <a:prstGeom prst="star1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TW" sz="1050" b="1" dirty="0"/>
              <a:t>COVID-19</a:t>
            </a:r>
            <a:endParaRPr lang="zh-HK" altLang="en-US" sz="1050" dirty="0"/>
          </a:p>
        </p:txBody>
      </p:sp>
      <p:pic>
        <p:nvPicPr>
          <p:cNvPr id="10" name="圖片 9"/>
          <p:cNvPicPr>
            <a:picLocks noChangeAspect="1"/>
          </p:cNvPicPr>
          <p:nvPr/>
        </p:nvPicPr>
        <p:blipFill>
          <a:blip r:embed="rId2"/>
          <a:stretch>
            <a:fillRect/>
          </a:stretch>
        </p:blipFill>
        <p:spPr>
          <a:xfrm>
            <a:off x="3885704" y="4348427"/>
            <a:ext cx="815386" cy="1811478"/>
          </a:xfrm>
          <a:prstGeom prst="rect">
            <a:avLst/>
          </a:prstGeom>
        </p:spPr>
      </p:pic>
      <p:sp>
        <p:nvSpPr>
          <p:cNvPr id="17" name="Content Placeholder 2">
            <a:extLst>
              <a:ext uri="{FF2B5EF4-FFF2-40B4-BE49-F238E27FC236}">
                <a16:creationId xmlns:a16="http://schemas.microsoft.com/office/drawing/2014/main" id="{C08587A4-3F04-4EE5-ABAE-BF7FF30A17C5}"/>
              </a:ext>
            </a:extLst>
          </p:cNvPr>
          <p:cNvSpPr txBox="1">
            <a:spLocks/>
          </p:cNvSpPr>
          <p:nvPr/>
        </p:nvSpPr>
        <p:spPr>
          <a:xfrm>
            <a:off x="1097280" y="1800140"/>
            <a:ext cx="10871982" cy="30133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14350" indent="-514350">
              <a:buFont typeface="+mj-lt"/>
              <a:buAutoNum type="arabicPeriod"/>
            </a:pPr>
            <a:r>
              <a:rPr lang="zh-TW" altLang="en-US" sz="3200" dirty="0">
                <a:solidFill>
                  <a:schemeClr val="tx1"/>
                </a:solidFill>
              </a:rPr>
              <a:t>閱讀「</a:t>
            </a:r>
            <a:r>
              <a:rPr lang="zh-TW" altLang="en-US" sz="3200" b="1" dirty="0">
                <a:solidFill>
                  <a:schemeClr val="tx1"/>
                </a:solidFill>
              </a:rPr>
              <a:t>乾淨回收的模擬教材套」</a:t>
            </a:r>
            <a:r>
              <a:rPr lang="zh-TW" altLang="en-US" sz="3200" dirty="0">
                <a:solidFill>
                  <a:schemeClr val="tx1"/>
                </a:solidFill>
              </a:rPr>
              <a:t>工作紙並了解其編程技巧，從而透過</a:t>
            </a:r>
            <a:r>
              <a:rPr lang="zh-TW" altLang="zh-HK" sz="3200" dirty="0">
                <a:solidFill>
                  <a:schemeClr val="tx1"/>
                </a:solidFill>
              </a:rPr>
              <a:t>修改程序</a:t>
            </a:r>
            <a:r>
              <a:rPr lang="zh-TW" altLang="en-US" sz="3200" dirty="0">
                <a:solidFill>
                  <a:schemeClr val="tx1"/>
                </a:solidFill>
              </a:rPr>
              <a:t>碼和重用角色製作有關</a:t>
            </a:r>
            <a:r>
              <a:rPr lang="zh-TW" altLang="en-US" sz="3200" b="1" dirty="0">
                <a:solidFill>
                  <a:schemeClr val="tx1"/>
                </a:solidFill>
              </a:rPr>
              <a:t>抗疫的程式</a:t>
            </a:r>
            <a:endParaRPr lang="en-US" altLang="zh-TW" sz="3200" b="1" dirty="0">
              <a:solidFill>
                <a:schemeClr val="tx1"/>
              </a:solidFill>
            </a:endParaRPr>
          </a:p>
          <a:p>
            <a:pPr marL="514350" indent="-514350">
              <a:buFont typeface="+mj-lt"/>
              <a:buAutoNum type="arabicPeriod"/>
            </a:pPr>
            <a:r>
              <a:rPr lang="zh-TW" altLang="en-US" sz="3200" dirty="0">
                <a:solidFill>
                  <a:srgbClr val="92D050"/>
                </a:solidFill>
              </a:rPr>
              <a:t> </a:t>
            </a:r>
            <a:r>
              <a:rPr lang="zh-TW" altLang="en-US" sz="3200" dirty="0">
                <a:solidFill>
                  <a:schemeClr val="tx1"/>
                </a:solidFill>
              </a:rPr>
              <a:t>設定重用角色：</a:t>
            </a:r>
            <a:endParaRPr lang="en-US" altLang="zh-TW" sz="3200" dirty="0">
              <a:solidFill>
                <a:schemeClr val="tx1"/>
              </a:solidFill>
            </a:endParaRPr>
          </a:p>
        </p:txBody>
      </p:sp>
      <p:sp>
        <p:nvSpPr>
          <p:cNvPr id="12" name="頁尾版面配置區 2"/>
          <p:cNvSpPr>
            <a:spLocks noGrp="1"/>
          </p:cNvSpPr>
          <p:nvPr>
            <p:ph type="ftr" sz="quarter" idx="11"/>
          </p:nvPr>
        </p:nvSpPr>
        <p:spPr>
          <a:xfrm>
            <a:off x="7369196" y="6400945"/>
            <a:ext cx="4822804" cy="365125"/>
          </a:xfrm>
        </p:spPr>
        <p:txBody>
          <a:bodyPr/>
          <a:lstStyle/>
          <a:p>
            <a:pPr algn="r"/>
            <a:fld id="{5B5D096D-32E5-4646-82AF-3CA60B11A73A}" type="slidenum">
              <a:rPr lang="pt-PT" sz="1400" smtClean="0"/>
              <a:pPr algn="r"/>
              <a:t>6</a:t>
            </a:fld>
            <a:endParaRPr lang="pt-PT" sz="1400" dirty="0"/>
          </a:p>
        </p:txBody>
      </p:sp>
      <p:sp>
        <p:nvSpPr>
          <p:cNvPr id="13" name="左-右雙向箭號 12"/>
          <p:cNvSpPr/>
          <p:nvPr/>
        </p:nvSpPr>
        <p:spPr>
          <a:xfrm>
            <a:off x="5446119" y="4542678"/>
            <a:ext cx="2470290" cy="104346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文字方塊 2"/>
          <p:cNvSpPr txBox="1"/>
          <p:nvPr/>
        </p:nvSpPr>
        <p:spPr>
          <a:xfrm>
            <a:off x="3512574" y="3670933"/>
            <a:ext cx="1561646" cy="584775"/>
          </a:xfrm>
          <a:prstGeom prst="rect">
            <a:avLst/>
          </a:prstGeom>
          <a:noFill/>
        </p:spPr>
        <p:txBody>
          <a:bodyPr wrap="none" rtlCol="0">
            <a:spAutoFit/>
          </a:bodyPr>
          <a:lstStyle/>
          <a:p>
            <a:r>
              <a:rPr lang="zh-TW" altLang="en-US" dirty="0">
                <a:solidFill>
                  <a:srgbClr val="0070C0"/>
                </a:solidFill>
              </a:rPr>
              <a:t> </a:t>
            </a:r>
            <a:r>
              <a:rPr lang="zh-TW" altLang="en-US" sz="3200" dirty="0">
                <a:solidFill>
                  <a:srgbClr val="0070C0"/>
                </a:solidFill>
              </a:rPr>
              <a:t>回收箱 </a:t>
            </a:r>
            <a:endParaRPr lang="zh-HK" altLang="en-US" sz="3200" dirty="0"/>
          </a:p>
        </p:txBody>
      </p:sp>
      <p:sp>
        <p:nvSpPr>
          <p:cNvPr id="4" name="文字方塊 3"/>
          <p:cNvSpPr txBox="1"/>
          <p:nvPr/>
        </p:nvSpPr>
        <p:spPr>
          <a:xfrm>
            <a:off x="8771106" y="3670933"/>
            <a:ext cx="1799916" cy="861774"/>
          </a:xfrm>
          <a:prstGeom prst="rect">
            <a:avLst/>
          </a:prstGeom>
          <a:noFill/>
        </p:spPr>
        <p:txBody>
          <a:bodyPr wrap="none" rtlCol="0">
            <a:spAutoFit/>
          </a:bodyPr>
          <a:lstStyle/>
          <a:p>
            <a:r>
              <a:rPr lang="en-US" altLang="zh-TW" sz="3200" dirty="0">
                <a:solidFill>
                  <a:srgbClr val="0070C0"/>
                </a:solidFill>
              </a:rPr>
              <a:t>COVID-19</a:t>
            </a:r>
            <a:endParaRPr lang="pt-PT" altLang="zh-TW" sz="3200" dirty="0"/>
          </a:p>
          <a:p>
            <a:endParaRPr lang="zh-HK" altLang="en-US" dirty="0"/>
          </a:p>
        </p:txBody>
      </p:sp>
    </p:spTree>
    <p:extLst>
      <p:ext uri="{BB962C8B-B14F-4D97-AF65-F5344CB8AC3E}">
        <p14:creationId xmlns:p14="http://schemas.microsoft.com/office/powerpoint/2010/main" val="34614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97280" y="161029"/>
            <a:ext cx="10058400" cy="1450757"/>
          </a:xfrm>
        </p:spPr>
        <p:txBody>
          <a:bodyPr>
            <a:normAutofit/>
          </a:bodyPr>
          <a:lstStyle/>
          <a:p>
            <a:r>
              <a:rPr lang="zh-TW" altLang="en-US" sz="4400" dirty="0">
                <a:solidFill>
                  <a:schemeClr val="tx1"/>
                </a:solidFill>
              </a:rPr>
              <a:t>活動二</a:t>
            </a:r>
            <a:r>
              <a:rPr lang="zh-TW" altLang="en-US" sz="4400" dirty="0"/>
              <a:t>：</a:t>
            </a:r>
            <a:r>
              <a:rPr lang="zh-TW" altLang="en-US" sz="4400" dirty="0">
                <a:solidFill>
                  <a:schemeClr val="tx1"/>
                </a:solidFill>
              </a:rPr>
              <a:t>編寫程式 </a:t>
            </a:r>
            <a:r>
              <a:rPr lang="en-US" altLang="zh-TW" sz="4400" dirty="0">
                <a:solidFill>
                  <a:schemeClr val="tx1"/>
                </a:solidFill>
              </a:rPr>
              <a:t>(</a:t>
            </a:r>
            <a:r>
              <a:rPr lang="zh-TW" altLang="en-US" sz="4400" dirty="0">
                <a:solidFill>
                  <a:schemeClr val="tx1"/>
                </a:solidFill>
              </a:rPr>
              <a:t>三</a:t>
            </a:r>
            <a:r>
              <a:rPr lang="en-US" altLang="zh-TW" sz="4400" dirty="0">
                <a:solidFill>
                  <a:schemeClr val="tx1"/>
                </a:solidFill>
              </a:rPr>
              <a:t>)</a:t>
            </a:r>
            <a:endParaRPr lang="zh-TW" altLang="en-US" sz="4400" dirty="0"/>
          </a:p>
        </p:txBody>
      </p:sp>
      <p:sp>
        <p:nvSpPr>
          <p:cNvPr id="11" name="Content Placeholder 2">
            <a:extLst>
              <a:ext uri="{FF2B5EF4-FFF2-40B4-BE49-F238E27FC236}">
                <a16:creationId xmlns:a16="http://schemas.microsoft.com/office/drawing/2014/main" id="{C08587A4-3F04-4EE5-ABAE-BF7FF30A17C5}"/>
              </a:ext>
            </a:extLst>
          </p:cNvPr>
          <p:cNvSpPr txBox="1">
            <a:spLocks noGrp="1"/>
          </p:cNvSpPr>
          <p:nvPr>
            <p:ph idx="1"/>
          </p:nvPr>
        </p:nvSpPr>
        <p:spPr>
          <a:xfrm>
            <a:off x="1097280" y="1826269"/>
            <a:ext cx="10945368"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14350" indent="-514350">
              <a:buFont typeface="+mj-lt"/>
              <a:buAutoNum type="arabicPeriod" startAt="3"/>
            </a:pPr>
            <a:r>
              <a:rPr lang="zh-TW" altLang="en-US" sz="3200" dirty="0"/>
              <a:t> </a:t>
            </a:r>
            <a:r>
              <a:rPr lang="zh-TW" altLang="en-US" sz="3200" dirty="0">
                <a:solidFill>
                  <a:srgbClr val="92D050"/>
                </a:solidFill>
              </a:rPr>
              <a:t>重用</a:t>
            </a:r>
            <a:r>
              <a:rPr lang="en-US" altLang="zh-TW" sz="3200" dirty="0">
                <a:solidFill>
                  <a:srgbClr val="92D050"/>
                </a:solidFill>
              </a:rPr>
              <a:t>/</a:t>
            </a:r>
            <a:r>
              <a:rPr lang="zh-TW" altLang="en-US" sz="3200">
                <a:solidFill>
                  <a:srgbClr val="92D050"/>
                </a:solidFill>
              </a:rPr>
              <a:t>混合程序</a:t>
            </a:r>
            <a:r>
              <a:rPr lang="zh-TW" altLang="en-US" sz="3200" dirty="0">
                <a:solidFill>
                  <a:srgbClr val="92D050"/>
                </a:solidFill>
              </a:rPr>
              <a:t>碼：</a:t>
            </a:r>
            <a:endParaRPr lang="en-US" altLang="zh-TW" sz="3200" dirty="0">
              <a:solidFill>
                <a:srgbClr val="92D050"/>
              </a:solidFill>
            </a:endParaRPr>
          </a:p>
        </p:txBody>
      </p:sp>
      <p:sp>
        <p:nvSpPr>
          <p:cNvPr id="21" name="雲朵形 20">
            <a:extLst>
              <a:ext uri="{FF2B5EF4-FFF2-40B4-BE49-F238E27FC236}">
                <a16:creationId xmlns:a16="http://schemas.microsoft.com/office/drawing/2014/main" id="{53F7365F-2F0D-4F78-A022-84F58FCC7DC2}"/>
              </a:ext>
            </a:extLst>
          </p:cNvPr>
          <p:cNvSpPr/>
          <p:nvPr/>
        </p:nvSpPr>
        <p:spPr>
          <a:xfrm rot="21378559">
            <a:off x="6969109" y="3161924"/>
            <a:ext cx="3157905" cy="1264332"/>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solidFill>
                  <a:schemeClr val="dk1"/>
                </a:solidFill>
              </a:rPr>
              <a:t>透過網頁、電子平台，發放學習材料，進行網上學習</a:t>
            </a:r>
            <a:endParaRPr lang="zh-HK" altLang="en-US" dirty="0"/>
          </a:p>
        </p:txBody>
      </p:sp>
      <p:sp>
        <p:nvSpPr>
          <p:cNvPr id="22" name="雲朵形 21">
            <a:extLst>
              <a:ext uri="{FF2B5EF4-FFF2-40B4-BE49-F238E27FC236}">
                <a16:creationId xmlns:a16="http://schemas.microsoft.com/office/drawing/2014/main" id="{53F7365F-2F0D-4F78-A022-84F58FCC7DC2}"/>
              </a:ext>
            </a:extLst>
          </p:cNvPr>
          <p:cNvSpPr/>
          <p:nvPr/>
        </p:nvSpPr>
        <p:spPr>
          <a:xfrm rot="522937">
            <a:off x="9410964" y="4009822"/>
            <a:ext cx="2740195" cy="1739632"/>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solidFill>
                  <a:schemeClr val="tx1"/>
                </a:solidFill>
              </a:rPr>
              <a:t>透過政府或相關機構的官方網站等可靠渠道了解有關防疫用品的資訊</a:t>
            </a:r>
          </a:p>
        </p:txBody>
      </p:sp>
      <p:sp>
        <p:nvSpPr>
          <p:cNvPr id="23" name="雲朵形 22">
            <a:extLst>
              <a:ext uri="{FF2B5EF4-FFF2-40B4-BE49-F238E27FC236}">
                <a16:creationId xmlns:a16="http://schemas.microsoft.com/office/drawing/2014/main" id="{FEBD5F74-F661-43D6-95FF-238B354F682C}"/>
              </a:ext>
            </a:extLst>
          </p:cNvPr>
          <p:cNvSpPr/>
          <p:nvPr/>
        </p:nvSpPr>
        <p:spPr>
          <a:xfrm rot="21149852">
            <a:off x="6418024" y="4865587"/>
            <a:ext cx="2841105" cy="1192593"/>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t>透過網絡建立家居辦公室工作</a:t>
            </a:r>
            <a:endParaRPr lang="zh-HK" altLang="en-US" dirty="0"/>
          </a:p>
        </p:txBody>
      </p:sp>
      <p:pic>
        <p:nvPicPr>
          <p:cNvPr id="24" name="圖片 23"/>
          <p:cNvPicPr>
            <a:picLocks noChangeAspect="1"/>
          </p:cNvPicPr>
          <p:nvPr/>
        </p:nvPicPr>
        <p:blipFill>
          <a:blip r:embed="rId3"/>
          <a:stretch>
            <a:fillRect/>
          </a:stretch>
        </p:blipFill>
        <p:spPr>
          <a:xfrm rot="702999">
            <a:off x="651225" y="3306377"/>
            <a:ext cx="3013717" cy="2359223"/>
          </a:xfrm>
          <a:prstGeom prst="rect">
            <a:avLst/>
          </a:prstGeom>
        </p:spPr>
      </p:pic>
      <p:sp>
        <p:nvSpPr>
          <p:cNvPr id="12" name="頁尾版面配置區 2"/>
          <p:cNvSpPr>
            <a:spLocks noGrp="1"/>
          </p:cNvSpPr>
          <p:nvPr>
            <p:ph type="ftr" sz="quarter" idx="11"/>
          </p:nvPr>
        </p:nvSpPr>
        <p:spPr>
          <a:xfrm>
            <a:off x="7369196" y="6400945"/>
            <a:ext cx="4822804" cy="365125"/>
          </a:xfrm>
        </p:spPr>
        <p:txBody>
          <a:bodyPr/>
          <a:lstStyle/>
          <a:p>
            <a:pPr algn="r"/>
            <a:fld id="{5B5D096D-32E5-4646-82AF-3CA60B11A73A}" type="slidenum">
              <a:rPr lang="pt-PT" sz="1400" smtClean="0"/>
              <a:pPr algn="r"/>
              <a:t>7</a:t>
            </a:fld>
            <a:endParaRPr lang="pt-PT" sz="1400" dirty="0"/>
          </a:p>
        </p:txBody>
      </p:sp>
      <p:sp>
        <p:nvSpPr>
          <p:cNvPr id="13" name="左-右雙向箭號 12"/>
          <p:cNvSpPr/>
          <p:nvPr/>
        </p:nvSpPr>
        <p:spPr>
          <a:xfrm>
            <a:off x="4076710" y="2492617"/>
            <a:ext cx="2470290" cy="104346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文字方塊 2"/>
          <p:cNvSpPr txBox="1"/>
          <p:nvPr/>
        </p:nvSpPr>
        <p:spPr>
          <a:xfrm>
            <a:off x="7192950" y="886408"/>
            <a:ext cx="184731" cy="369332"/>
          </a:xfrm>
          <a:prstGeom prst="rect">
            <a:avLst/>
          </a:prstGeom>
          <a:noFill/>
        </p:spPr>
        <p:txBody>
          <a:bodyPr wrap="none" rtlCol="0">
            <a:spAutoFit/>
          </a:bodyPr>
          <a:lstStyle/>
          <a:p>
            <a:endParaRPr lang="zh-TW" altLang="en-US" dirty="0"/>
          </a:p>
        </p:txBody>
      </p:sp>
      <p:sp>
        <p:nvSpPr>
          <p:cNvPr id="4" name="文字方塊 3"/>
          <p:cNvSpPr txBox="1"/>
          <p:nvPr/>
        </p:nvSpPr>
        <p:spPr>
          <a:xfrm>
            <a:off x="6382511" y="2441215"/>
            <a:ext cx="5884631" cy="1077218"/>
          </a:xfrm>
          <a:prstGeom prst="rect">
            <a:avLst/>
          </a:prstGeom>
          <a:noFill/>
        </p:spPr>
        <p:txBody>
          <a:bodyPr wrap="square" rtlCol="0">
            <a:spAutoFit/>
          </a:bodyPr>
          <a:lstStyle/>
          <a:p>
            <a:r>
              <a:rPr lang="zh-TW" altLang="en-US" sz="3200" dirty="0">
                <a:solidFill>
                  <a:srgbClr val="0070C0"/>
                </a:solidFill>
              </a:rPr>
              <a:t>「可減低病毒傳播風險的措施」</a:t>
            </a:r>
            <a:endParaRPr lang="en-US" altLang="zh-TW" sz="3200" dirty="0">
              <a:solidFill>
                <a:srgbClr val="0070C0"/>
              </a:solidFill>
            </a:endParaRPr>
          </a:p>
          <a:p>
            <a:endParaRPr lang="zh-TW" altLang="en-US" sz="3200" dirty="0"/>
          </a:p>
        </p:txBody>
      </p:sp>
      <p:sp>
        <p:nvSpPr>
          <p:cNvPr id="14" name="文字方塊 13"/>
          <p:cNvSpPr txBox="1"/>
          <p:nvPr/>
        </p:nvSpPr>
        <p:spPr>
          <a:xfrm>
            <a:off x="597054" y="2435497"/>
            <a:ext cx="5884631" cy="584775"/>
          </a:xfrm>
          <a:prstGeom prst="rect">
            <a:avLst/>
          </a:prstGeom>
          <a:noFill/>
        </p:spPr>
        <p:txBody>
          <a:bodyPr wrap="square" rtlCol="0">
            <a:spAutoFit/>
          </a:bodyPr>
          <a:lstStyle/>
          <a:p>
            <a:r>
              <a:rPr lang="zh-TW" altLang="en-US" sz="3200" dirty="0">
                <a:solidFill>
                  <a:srgbClr val="0070C0"/>
                </a:solidFill>
              </a:rPr>
              <a:t>「可回收的物料」</a:t>
            </a:r>
            <a:endParaRPr lang="en-US" altLang="zh-TW" sz="3200" dirty="0"/>
          </a:p>
        </p:txBody>
      </p:sp>
    </p:spTree>
    <p:extLst>
      <p:ext uri="{BB962C8B-B14F-4D97-AF65-F5344CB8AC3E}">
        <p14:creationId xmlns:p14="http://schemas.microsoft.com/office/powerpoint/2010/main" val="187353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1BB9E-8340-4E86-86DF-EB46E6CE5C64}"/>
              </a:ext>
            </a:extLst>
          </p:cNvPr>
          <p:cNvSpPr>
            <a:spLocks noGrp="1"/>
          </p:cNvSpPr>
          <p:nvPr>
            <p:ph type="title"/>
          </p:nvPr>
        </p:nvSpPr>
        <p:spPr>
          <a:xfrm>
            <a:off x="1185453" y="277209"/>
            <a:ext cx="10515600" cy="1325563"/>
          </a:xfrm>
        </p:spPr>
        <p:txBody>
          <a:bodyPr>
            <a:normAutofit/>
          </a:bodyPr>
          <a:lstStyle/>
          <a:p>
            <a:r>
              <a:rPr lang="zh-TW" altLang="en-US" sz="4400" dirty="0">
                <a:solidFill>
                  <a:schemeClr val="tx1"/>
                </a:solidFill>
              </a:rPr>
              <a:t>活動二</a:t>
            </a:r>
            <a:r>
              <a:rPr lang="zh-TW" altLang="en-US" sz="4400" dirty="0"/>
              <a:t>：</a:t>
            </a:r>
            <a:r>
              <a:rPr lang="zh-TW" altLang="en-US" sz="4400" dirty="0">
                <a:solidFill>
                  <a:schemeClr val="tx1"/>
                </a:solidFill>
              </a:rPr>
              <a:t>編寫程式 </a:t>
            </a:r>
            <a:r>
              <a:rPr lang="en-US" altLang="zh-TW" sz="4400" dirty="0">
                <a:solidFill>
                  <a:schemeClr val="tx1"/>
                </a:solidFill>
              </a:rPr>
              <a:t>(</a:t>
            </a:r>
            <a:r>
              <a:rPr lang="zh-TW" altLang="en-US" sz="4400" dirty="0">
                <a:solidFill>
                  <a:schemeClr val="tx1"/>
                </a:solidFill>
              </a:rPr>
              <a:t>四</a:t>
            </a:r>
            <a:r>
              <a:rPr lang="en-US" altLang="zh-TW" sz="4400" dirty="0">
                <a:solidFill>
                  <a:schemeClr val="tx1"/>
                </a:solidFill>
              </a:rPr>
              <a:t>)</a:t>
            </a:r>
            <a:endParaRPr lang="pt-PT" sz="4400" dirty="0">
              <a:solidFill>
                <a:schemeClr val="tx1"/>
              </a:solidFill>
            </a:endParaRPr>
          </a:p>
        </p:txBody>
      </p:sp>
      <p:sp>
        <p:nvSpPr>
          <p:cNvPr id="4" name="Slide Number Placeholder 3">
            <a:extLst>
              <a:ext uri="{FF2B5EF4-FFF2-40B4-BE49-F238E27FC236}">
                <a16:creationId xmlns:a16="http://schemas.microsoft.com/office/drawing/2014/main" id="{124454F5-A6D5-41AF-8225-4C22A41A08BC}"/>
              </a:ext>
            </a:extLst>
          </p:cNvPr>
          <p:cNvSpPr>
            <a:spLocks noGrp="1"/>
          </p:cNvSpPr>
          <p:nvPr>
            <p:ph type="sldNum" sz="quarter" idx="12"/>
          </p:nvPr>
        </p:nvSpPr>
        <p:spPr>
          <a:xfrm>
            <a:off x="11701053" y="4398770"/>
            <a:ext cx="811019" cy="503578"/>
          </a:xfrm>
        </p:spPr>
        <p:txBody>
          <a:bodyPr/>
          <a:lstStyle/>
          <a:p>
            <a:fld id="{18FAA5EE-D2FC-409A-BF74-DD67F0A6F1CD}" type="slidenum">
              <a:rPr lang="pt-PT" sz="1400" smtClean="0"/>
              <a:t>8</a:t>
            </a:fld>
            <a:endParaRPr lang="pt-PT" sz="1400" dirty="0"/>
          </a:p>
        </p:txBody>
      </p:sp>
      <p:sp>
        <p:nvSpPr>
          <p:cNvPr id="8" name="語音泡泡: 矩形 7">
            <a:extLst>
              <a:ext uri="{FF2B5EF4-FFF2-40B4-BE49-F238E27FC236}">
                <a16:creationId xmlns:a16="http://schemas.microsoft.com/office/drawing/2014/main" id="{71AE9651-B78A-4ECD-93EA-61ABB53B7493}"/>
              </a:ext>
            </a:extLst>
          </p:cNvPr>
          <p:cNvSpPr/>
          <p:nvPr/>
        </p:nvSpPr>
        <p:spPr>
          <a:xfrm>
            <a:off x="6770669" y="5202936"/>
            <a:ext cx="4930383" cy="975834"/>
          </a:xfrm>
          <a:prstGeom prst="wedgeRectCallout">
            <a:avLst>
              <a:gd name="adj1" fmla="val -47150"/>
              <a:gd name="adj2" fmla="val 22722"/>
            </a:avLst>
          </a:prstGeom>
          <a:solidFill>
            <a:schemeClr val="accent6"/>
          </a:solidFill>
        </p:spPr>
        <p:style>
          <a:lnRef idx="0">
            <a:schemeClr val="accent3"/>
          </a:lnRef>
          <a:fillRef idx="3">
            <a:schemeClr val="accent3"/>
          </a:fillRef>
          <a:effectRef idx="3">
            <a:schemeClr val="accent3"/>
          </a:effectRef>
          <a:fontRef idx="minor">
            <a:schemeClr val="lt1"/>
          </a:fontRef>
        </p:style>
        <p:txBody>
          <a:bodyPr rtlCol="0" anchor="ctr"/>
          <a:lstStyle/>
          <a:p>
            <a:r>
              <a:rPr lang="zh-TW" altLang="en-US" sz="2400" dirty="0"/>
              <a:t>試找出其他可重用或</a:t>
            </a:r>
            <a:r>
              <a:rPr lang="zh-TW" altLang="en-US" sz="2400" dirty="0">
                <a:solidFill>
                  <a:schemeClr val="bg1"/>
                </a:solidFill>
              </a:rPr>
              <a:t>混合</a:t>
            </a:r>
            <a:r>
              <a:rPr lang="zh-TW" altLang="en-US" sz="2400" dirty="0"/>
              <a:t>的程序碼，發揮創意完成作品。</a:t>
            </a:r>
            <a:endParaRPr lang="zh-HK" altLang="en-US" sz="2400" dirty="0"/>
          </a:p>
        </p:txBody>
      </p:sp>
      <p:sp>
        <p:nvSpPr>
          <p:cNvPr id="10" name="頁尾版面配置區 9"/>
          <p:cNvSpPr>
            <a:spLocks noGrp="1"/>
          </p:cNvSpPr>
          <p:nvPr>
            <p:ph type="ftr" sz="quarter" idx="11"/>
          </p:nvPr>
        </p:nvSpPr>
        <p:spPr>
          <a:xfrm>
            <a:off x="7369196" y="6409143"/>
            <a:ext cx="4822804" cy="365125"/>
          </a:xfrm>
        </p:spPr>
        <p:txBody>
          <a:bodyPr/>
          <a:lstStyle/>
          <a:p>
            <a:pPr algn="r"/>
            <a:fld id="{9233593B-703E-42E2-8909-8606FEA99F49}" type="slidenum">
              <a:rPr lang="pt-PT" sz="1400" smtClean="0"/>
              <a:pPr algn="r"/>
              <a:t>8</a:t>
            </a:fld>
            <a:endParaRPr lang="pt-PT" sz="1400" dirty="0"/>
          </a:p>
        </p:txBody>
      </p:sp>
      <p:pic>
        <p:nvPicPr>
          <p:cNvPr id="9" name="圖片 8" descr="一張含有 房間 的圖片&#10;&#10;自動產生的描述">
            <a:extLst>
              <a:ext uri="{FF2B5EF4-FFF2-40B4-BE49-F238E27FC236}">
                <a16:creationId xmlns:a16="http://schemas.microsoft.com/office/drawing/2014/main" id="{00C1D4AF-6D4F-4330-878A-52051A1FCDF9}"/>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212774" y="2118537"/>
            <a:ext cx="1800000" cy="1800000"/>
          </a:xfrm>
          <a:prstGeom prst="rect">
            <a:avLst/>
          </a:prstGeom>
        </p:spPr>
      </p:pic>
      <p:sp>
        <p:nvSpPr>
          <p:cNvPr id="11" name="語音泡泡: 矩形 17">
            <a:extLst>
              <a:ext uri="{FF2B5EF4-FFF2-40B4-BE49-F238E27FC236}">
                <a16:creationId xmlns:a16="http://schemas.microsoft.com/office/drawing/2014/main" id="{CB28FD66-8ADB-4665-93FE-511916A531A4}"/>
              </a:ext>
            </a:extLst>
          </p:cNvPr>
          <p:cNvSpPr/>
          <p:nvPr/>
        </p:nvSpPr>
        <p:spPr>
          <a:xfrm>
            <a:off x="6596132" y="1957755"/>
            <a:ext cx="3507739" cy="1632533"/>
          </a:xfrm>
          <a:prstGeom prst="wedgeRectCallout">
            <a:avLst>
              <a:gd name="adj1" fmla="val -49154"/>
              <a:gd name="adj2" fmla="val 86836"/>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zh-TW" altLang="en-US" sz="2800" dirty="0"/>
              <a:t>同學，</a:t>
            </a:r>
            <a:r>
              <a:rPr lang="zh-TW" altLang="en-US" sz="2800" dirty="0">
                <a:solidFill>
                  <a:schemeClr val="bg1"/>
                </a:solidFill>
              </a:rPr>
              <a:t>圖中</a:t>
            </a:r>
            <a:r>
              <a:rPr lang="zh-TW" altLang="en-US" sz="2800" dirty="0"/>
              <a:t>還有什麼角色</a:t>
            </a:r>
            <a:r>
              <a:rPr lang="zh-TW" altLang="en-US" sz="2800" dirty="0">
                <a:solidFill>
                  <a:schemeClr val="bg1"/>
                </a:solidFill>
              </a:rPr>
              <a:t>或程序碼需要</a:t>
            </a:r>
            <a:r>
              <a:rPr lang="zh-TW" altLang="en-US" sz="2800" dirty="0"/>
              <a:t>修改呢？</a:t>
            </a:r>
            <a:endParaRPr lang="zh-HK" altLang="en-US" sz="2800" dirty="0"/>
          </a:p>
        </p:txBody>
      </p:sp>
      <p:pic>
        <p:nvPicPr>
          <p:cNvPr id="3" name="圖片 2"/>
          <p:cNvPicPr>
            <a:picLocks noChangeAspect="1"/>
          </p:cNvPicPr>
          <p:nvPr/>
        </p:nvPicPr>
        <p:blipFill>
          <a:blip r:embed="rId3"/>
          <a:stretch>
            <a:fillRect/>
          </a:stretch>
        </p:blipFill>
        <p:spPr>
          <a:xfrm>
            <a:off x="490947" y="1957755"/>
            <a:ext cx="5910762" cy="422101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65440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black, drawing&#10;&#10;Description automatically generated">
            <a:extLst>
              <a:ext uri="{FF2B5EF4-FFF2-40B4-BE49-F238E27FC236}">
                <a16:creationId xmlns:a16="http://schemas.microsoft.com/office/drawing/2014/main" id="{1ECDD3FE-0994-422D-9CB6-9FC66564BC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3201" y="3771977"/>
            <a:ext cx="1296000" cy="1296000"/>
          </a:xfrm>
          <a:prstGeom prst="rect">
            <a:avLst/>
          </a:prstGeom>
        </p:spPr>
      </p:pic>
      <p:sp>
        <p:nvSpPr>
          <p:cNvPr id="4" name="Rectangle 3">
            <a:extLst>
              <a:ext uri="{FF2B5EF4-FFF2-40B4-BE49-F238E27FC236}">
                <a16:creationId xmlns:a16="http://schemas.microsoft.com/office/drawing/2014/main" id="{2DF09D3D-E5E3-4000-90EE-858549277979}"/>
              </a:ext>
            </a:extLst>
          </p:cNvPr>
          <p:cNvSpPr/>
          <p:nvPr/>
        </p:nvSpPr>
        <p:spPr>
          <a:xfrm>
            <a:off x="624009" y="1507298"/>
            <a:ext cx="10774136" cy="4893647"/>
          </a:xfrm>
          <a:prstGeom prst="rect">
            <a:avLst/>
          </a:prstGeom>
        </p:spPr>
        <p:txBody>
          <a:bodyPr wrap="square">
            <a:spAutoFit/>
          </a:bodyPr>
          <a:lstStyle/>
          <a:p>
            <a:endParaRPr lang="en-US" sz="2400" dirty="0"/>
          </a:p>
          <a:p>
            <a:r>
              <a:rPr lang="en-US" altLang="zh-TW" sz="2000" dirty="0"/>
              <a:t>	</a:t>
            </a:r>
            <a:r>
              <a:rPr lang="zh-TW" altLang="en-US" sz="2000" dirty="0"/>
              <a:t>同學可以從網上瀏覽到很多有關疫情的資訊，但要切記懂得如何分辨資訊的真偽，詳情可</a:t>
            </a:r>
            <a:r>
              <a:rPr lang="en-US" altLang="zh-TW" sz="2000" dirty="0"/>
              <a:t>	</a:t>
            </a:r>
            <a:r>
              <a:rPr lang="zh-TW" altLang="en-US" sz="2000" dirty="0"/>
              <a:t>參考以下網頁：</a:t>
            </a:r>
            <a:endParaRPr lang="en-US" sz="800" dirty="0"/>
          </a:p>
          <a:p>
            <a:pPr>
              <a:spcBef>
                <a:spcPts val="600"/>
              </a:spcBef>
            </a:pPr>
            <a:r>
              <a:rPr lang="en-US" altLang="zh-TW" sz="2400" dirty="0"/>
              <a:t>(1) </a:t>
            </a:r>
            <a:r>
              <a:rPr lang="zh-TW" altLang="en-US" sz="2400" b="1" dirty="0"/>
              <a:t>教育電視</a:t>
            </a:r>
            <a:endParaRPr lang="en-US" altLang="zh-TW" sz="2400" b="1" dirty="0"/>
          </a:p>
          <a:p>
            <a:pPr lvl="1"/>
            <a:r>
              <a:rPr lang="zh-TW" altLang="en-US" sz="2400" b="1" dirty="0"/>
              <a:t>網絡資訊真定假 </a:t>
            </a:r>
            <a:endParaRPr lang="en-US" altLang="zh-TW" sz="2400" b="1" dirty="0"/>
          </a:p>
          <a:p>
            <a:pPr lvl="1"/>
            <a:r>
              <a:rPr lang="pt-PT" sz="2400" dirty="0">
                <a:hlinkClick r:id="rId3"/>
              </a:rPr>
              <a:t>https://www.hkedcity.net/etv/resource/4373387131</a:t>
            </a:r>
            <a:endParaRPr lang="pt-PT" sz="2400" dirty="0"/>
          </a:p>
          <a:p>
            <a:endParaRPr lang="pt-PT" sz="2400" dirty="0"/>
          </a:p>
          <a:p>
            <a:r>
              <a:rPr lang="en-US" altLang="zh-TW" sz="2400" dirty="0"/>
              <a:t>(2) </a:t>
            </a:r>
            <a:r>
              <a:rPr lang="zh-TW" altLang="en-US" sz="2400" b="1" dirty="0"/>
              <a:t>網絡偽術</a:t>
            </a:r>
            <a:endParaRPr lang="en-US" altLang="zh-TW" sz="2400" b="1" dirty="0"/>
          </a:p>
          <a:p>
            <a:pPr lvl="1"/>
            <a:r>
              <a:rPr lang="pt-PT" sz="2400" dirty="0">
                <a:solidFill>
                  <a:schemeClr val="accent1">
                    <a:lumMod val="75000"/>
                  </a:schemeClr>
                </a:solidFill>
                <a:hlinkClick r:id="rId4">
                  <a:extLst>
                    <a:ext uri="{A12FA001-AC4F-418D-AE19-62706E023703}">
                      <ahyp:hlinkClr xmlns:ahyp="http://schemas.microsoft.com/office/drawing/2018/hyperlinkcolor" val="tx"/>
                    </a:ext>
                  </a:extLst>
                </a:hlinkClick>
              </a:rPr>
              <a:t>https://www.hkedcity.net/hq/zh-hant/teen</a:t>
            </a:r>
            <a:r>
              <a:rPr lang="pt-PT" sz="2400" dirty="0"/>
              <a:t> </a:t>
            </a:r>
          </a:p>
          <a:p>
            <a:pPr lvl="1"/>
            <a:endParaRPr lang="pt-PT" sz="2400" dirty="0">
              <a:solidFill>
                <a:srgbClr val="FF0000"/>
              </a:solidFill>
            </a:endParaRPr>
          </a:p>
          <a:p>
            <a:r>
              <a:rPr lang="en-US" altLang="zh-TW" sz="2400" dirty="0"/>
              <a:t>(3) </a:t>
            </a:r>
            <a:r>
              <a:rPr lang="zh-TW" altLang="en-US" sz="2400" b="1" dirty="0"/>
              <a:t>資訊素養及電子安全相關支援 </a:t>
            </a:r>
            <a:r>
              <a:rPr lang="en-US" altLang="zh-TW" sz="2400" b="1" dirty="0"/>
              <a:t>- </a:t>
            </a:r>
            <a:r>
              <a:rPr lang="zh-TW" altLang="en-US" sz="2400" b="1" dirty="0"/>
              <a:t>香港學生資訊素養</a:t>
            </a:r>
            <a:r>
              <a:rPr lang="en-HK" altLang="zh-TW" sz="2400" b="1" dirty="0"/>
              <a:t>	</a:t>
            </a:r>
            <a:r>
              <a:rPr lang="en-US" altLang="zh-HK" sz="2400" dirty="0">
                <a:solidFill>
                  <a:schemeClr val="accent1">
                    <a:lumMod val="75000"/>
                  </a:schemeClr>
                </a:solidFill>
                <a:hlinkClick r:id="rId5"/>
              </a:rPr>
              <a:t>https://www.edb.gov.hk/tc/edu-system/primary-secondary/</a:t>
            </a:r>
          </a:p>
          <a:p>
            <a:r>
              <a:rPr lang="en-US" altLang="zh-HK" sz="2400" dirty="0">
                <a:solidFill>
                  <a:schemeClr val="accent1">
                    <a:lumMod val="75000"/>
                  </a:schemeClr>
                </a:solidFill>
              </a:rPr>
              <a:t>	</a:t>
            </a:r>
            <a:r>
              <a:rPr lang="en-US" altLang="zh-HK" sz="2400" dirty="0">
                <a:solidFill>
                  <a:schemeClr val="accent1">
                    <a:lumMod val="75000"/>
                  </a:schemeClr>
                </a:solidFill>
                <a:hlinkClick r:id="rId5"/>
              </a:rPr>
              <a:t>applicable-to-primary-secondary/it-in-edu/information-literacy/il-index.html</a:t>
            </a:r>
            <a:r>
              <a:rPr lang="en-US" altLang="zh-HK" sz="2400" dirty="0">
                <a:solidFill>
                  <a:schemeClr val="accent1">
                    <a:lumMod val="75000"/>
                  </a:schemeClr>
                </a:solidFill>
              </a:rPr>
              <a:t> </a:t>
            </a:r>
            <a:endParaRPr lang="pt-PT" altLang="zh-HK" sz="2400" dirty="0">
              <a:solidFill>
                <a:schemeClr val="accent1">
                  <a:lumMod val="75000"/>
                </a:schemeClr>
              </a:solidFill>
            </a:endParaRPr>
          </a:p>
        </p:txBody>
      </p:sp>
      <p:pic>
        <p:nvPicPr>
          <p:cNvPr id="11" name="Picture 10" descr="A picture containing black, drawing&#10;&#10;Description automatically generated">
            <a:extLst>
              <a:ext uri="{FF2B5EF4-FFF2-40B4-BE49-F238E27FC236}">
                <a16:creationId xmlns:a16="http://schemas.microsoft.com/office/drawing/2014/main" id="{256E8636-EEB1-4DD0-87C1-57802043913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13201" y="2528303"/>
            <a:ext cx="1296000" cy="1296000"/>
          </a:xfrm>
          <a:prstGeom prst="rect">
            <a:avLst/>
          </a:prstGeom>
        </p:spPr>
      </p:pic>
      <p:pic>
        <p:nvPicPr>
          <p:cNvPr id="7" name="Picture 6" descr="A close up of text on a white surface&#10;&#10;Description automatically generated">
            <a:extLst>
              <a:ext uri="{FF2B5EF4-FFF2-40B4-BE49-F238E27FC236}">
                <a16:creationId xmlns:a16="http://schemas.microsoft.com/office/drawing/2014/main" id="{2CCCA563-69B3-4AFF-B5ED-002F572D7656}"/>
              </a:ext>
            </a:extLst>
          </p:cNvPr>
          <p:cNvPicPr>
            <a:picLocks noChangeAspect="1"/>
          </p:cNvPicPr>
          <p:nvPr/>
        </p:nvPicPr>
        <p:blipFill rotWithShape="1">
          <a:blip r:embed="rId7">
            <a:extLst>
              <a:ext uri="{28A0092B-C50C-407E-A947-70E740481C1C}">
                <a14:useLocalDpi xmlns:a14="http://schemas.microsoft.com/office/drawing/2010/main" val="0"/>
              </a:ext>
            </a:extLst>
          </a:blip>
          <a:srcRect l="6987" t="5991" r="7266" b="6912"/>
          <a:stretch/>
        </p:blipFill>
        <p:spPr>
          <a:xfrm>
            <a:off x="10769600" y="5043053"/>
            <a:ext cx="1173019" cy="1191491"/>
          </a:xfrm>
          <a:prstGeom prst="rect">
            <a:avLst/>
          </a:prstGeom>
        </p:spPr>
      </p:pic>
      <p:sp>
        <p:nvSpPr>
          <p:cNvPr id="3" name="頁尾版面配置區 2"/>
          <p:cNvSpPr>
            <a:spLocks noGrp="1"/>
          </p:cNvSpPr>
          <p:nvPr>
            <p:ph type="ftr" sz="quarter" idx="11"/>
          </p:nvPr>
        </p:nvSpPr>
        <p:spPr>
          <a:xfrm>
            <a:off x="7369196" y="6400945"/>
            <a:ext cx="4822804" cy="365125"/>
          </a:xfrm>
        </p:spPr>
        <p:txBody>
          <a:bodyPr/>
          <a:lstStyle/>
          <a:p>
            <a:pPr algn="r"/>
            <a:fld id="{5B5D096D-32E5-4646-82AF-3CA60B11A73A}" type="slidenum">
              <a:rPr lang="pt-PT" sz="1400" smtClean="0"/>
              <a:pPr algn="r"/>
              <a:t>9</a:t>
            </a:fld>
            <a:endParaRPr lang="pt-PT" sz="1400" dirty="0"/>
          </a:p>
        </p:txBody>
      </p:sp>
      <p:sp>
        <p:nvSpPr>
          <p:cNvPr id="2" name="文字方塊 1"/>
          <p:cNvSpPr txBox="1"/>
          <p:nvPr/>
        </p:nvSpPr>
        <p:spPr>
          <a:xfrm>
            <a:off x="1039937" y="811463"/>
            <a:ext cx="10492154" cy="769441"/>
          </a:xfrm>
          <a:prstGeom prst="rect">
            <a:avLst/>
          </a:prstGeom>
          <a:noFill/>
        </p:spPr>
        <p:txBody>
          <a:bodyPr wrap="square" rtlCol="0">
            <a:spAutoFit/>
          </a:bodyPr>
          <a:lstStyle/>
          <a:p>
            <a:r>
              <a:rPr lang="en-US" altLang="zh-HK" sz="4400" dirty="0" err="1"/>
              <a:t>參考資源</a:t>
            </a:r>
            <a:endParaRPr lang="zh-HK" altLang="en-US" dirty="0"/>
          </a:p>
        </p:txBody>
      </p:sp>
    </p:spTree>
    <p:extLst>
      <p:ext uri="{BB962C8B-B14F-4D97-AF65-F5344CB8AC3E}">
        <p14:creationId xmlns:p14="http://schemas.microsoft.com/office/powerpoint/2010/main" val="4240021484"/>
      </p:ext>
    </p:extLst>
  </p:cSld>
  <p:clrMapOvr>
    <a:masterClrMapping/>
  </p:clrMapOvr>
</p:sld>
</file>

<file path=ppt/theme/theme1.xml><?xml version="1.0" encoding="utf-8"?>
<a:theme xmlns:a="http://schemas.openxmlformats.org/drawingml/2006/main" name="回顧">
  <a:themeElements>
    <a:clrScheme name="回顧">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2165</TotalTime>
  <Words>579</Words>
  <Application>Microsoft Office PowerPoint</Application>
  <PresentationFormat>Widescreen</PresentationFormat>
  <Paragraphs>68</Paragraphs>
  <Slides>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宋体</vt:lpstr>
      <vt:lpstr>微軟正黑體</vt:lpstr>
      <vt:lpstr>新細明體</vt:lpstr>
      <vt:lpstr>Calibri</vt:lpstr>
      <vt:lpstr>Calibri Light</vt:lpstr>
      <vt:lpstr>Wingdings</vt:lpstr>
      <vt:lpstr>回顧</vt:lpstr>
      <vt:lpstr>科技教育學習領域 資訊和通訊科技知識範圍 (初中)</vt:lpstr>
      <vt:lpstr>建議活動及相關學習內容</vt:lpstr>
      <vt:lpstr>活動一：搜集資訊 (一)</vt:lpstr>
      <vt:lpstr>活動一：搜集資訊 (二)</vt:lpstr>
      <vt:lpstr>活動二：編寫程式 (一)</vt:lpstr>
      <vt:lpstr>活動二：編寫程式 (二)</vt:lpstr>
      <vt:lpstr>活動二：編寫程式 (三)</vt:lpstr>
      <vt:lpstr>活動二：編寫程式 (四)</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資訊科技教育學習領域 資訊及通訊科技知識範圍 (初中)</dc:title>
  <dc:creator>Tong Kwong Chiu</dc:creator>
  <cp:lastModifiedBy>Tong Kwong Chiu</cp:lastModifiedBy>
  <cp:revision>226</cp:revision>
  <cp:lastPrinted>2020-03-16T04:12:55Z</cp:lastPrinted>
  <dcterms:created xsi:type="dcterms:W3CDTF">2020-02-07T03:24:51Z</dcterms:created>
  <dcterms:modified xsi:type="dcterms:W3CDTF">2020-07-31T03:12:14Z</dcterms:modified>
</cp:coreProperties>
</file>